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75" r:id="rId2"/>
    <p:sldId id="308" r:id="rId3"/>
    <p:sldId id="394" r:id="rId4"/>
    <p:sldId id="395" r:id="rId5"/>
    <p:sldId id="396" r:id="rId6"/>
    <p:sldId id="398" r:id="rId7"/>
    <p:sldId id="399" r:id="rId8"/>
    <p:sldId id="400" r:id="rId9"/>
    <p:sldId id="402" r:id="rId10"/>
    <p:sldId id="403" r:id="rId11"/>
    <p:sldId id="404" r:id="rId12"/>
    <p:sldId id="405" r:id="rId13"/>
    <p:sldId id="406" r:id="rId14"/>
    <p:sldId id="407" r:id="rId15"/>
    <p:sldId id="408" r:id="rId16"/>
    <p:sldId id="409" r:id="rId17"/>
    <p:sldId id="410" r:id="rId18"/>
    <p:sldId id="411" r:id="rId19"/>
    <p:sldId id="412" r:id="rId20"/>
    <p:sldId id="413" r:id="rId21"/>
    <p:sldId id="437" r:id="rId22"/>
    <p:sldId id="414" r:id="rId23"/>
    <p:sldId id="415" r:id="rId24"/>
    <p:sldId id="416" r:id="rId25"/>
    <p:sldId id="426" r:id="rId26"/>
    <p:sldId id="427" r:id="rId27"/>
    <p:sldId id="428" r:id="rId28"/>
    <p:sldId id="429"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56"/>
    <p:restoredTop sz="94646"/>
  </p:normalViewPr>
  <p:slideViewPr>
    <p:cSldViewPr>
      <p:cViewPr varScale="1">
        <p:scale>
          <a:sx n="108" d="100"/>
          <a:sy n="108" d="100"/>
        </p:scale>
        <p:origin x="2096" y="192"/>
      </p:cViewPr>
      <p:guideLst>
        <p:guide orient="horz" pos="2160"/>
        <p:guide pos="2880"/>
      </p:guideLst>
    </p:cSldViewPr>
  </p:slideViewPr>
  <p:outlineViewPr>
    <p:cViewPr>
      <p:scale>
        <a:sx n="33" d="100"/>
        <a:sy n="33" d="100"/>
      </p:scale>
      <p:origin x="0" y="-166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636D43-D4F4-AB4E-AC08-0011D3F215DD}"/>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65C3F377-C4BF-C342-9D3E-D159FB3BDAD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1104ABA-2208-49CA-8BD0-B401195A0249}" type="datetimeFigureOut">
              <a:rPr lang="en-US" altLang="en-US"/>
              <a:pPr>
                <a:defRPr/>
              </a:pPr>
              <a:t>9/13/19</a:t>
            </a:fld>
            <a:endParaRPr lang="en-US" altLang="en-US"/>
          </a:p>
        </p:txBody>
      </p:sp>
      <p:sp>
        <p:nvSpPr>
          <p:cNvPr id="4" name="Footer Placeholder 3">
            <a:extLst>
              <a:ext uri="{FF2B5EF4-FFF2-40B4-BE49-F238E27FC236}">
                <a16:creationId xmlns:a16="http://schemas.microsoft.com/office/drawing/2014/main" id="{8C863FDF-4463-7545-9D53-2AF07D94CFC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83AEECE9-BEA4-8D4F-BB5D-165935CE349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40470E9-0BD7-4EF5-954D-CA04848F1858}" type="slidenum">
              <a:rPr lang="en-US" altLang="en-US"/>
              <a:pPr>
                <a:defRPr/>
              </a:pPr>
              <a:t>‹#›</a:t>
            </a:fld>
            <a:endParaRPr lang="en-US" altLang="en-US"/>
          </a:p>
        </p:txBody>
      </p:sp>
    </p:spTree>
    <p:extLst>
      <p:ext uri="{BB962C8B-B14F-4D97-AF65-F5344CB8AC3E}">
        <p14:creationId xmlns:p14="http://schemas.microsoft.com/office/powerpoint/2010/main" val="3695765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1E8B53-C945-9B4E-8BA5-8439CE784E5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917CC8F6-4C31-0E4B-BD60-FD0E576C3DE0}"/>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82FC689-A490-4362-BF79-8815AF491FB8}" type="datetimeFigureOut">
              <a:rPr lang="en-US" altLang="en-US"/>
              <a:pPr>
                <a:defRPr/>
              </a:pPr>
              <a:t>9/13/19</a:t>
            </a:fld>
            <a:endParaRPr lang="en-US" altLang="en-US"/>
          </a:p>
        </p:txBody>
      </p:sp>
      <p:sp>
        <p:nvSpPr>
          <p:cNvPr id="4" name="Slide Image Placeholder 3">
            <a:extLst>
              <a:ext uri="{FF2B5EF4-FFF2-40B4-BE49-F238E27FC236}">
                <a16:creationId xmlns:a16="http://schemas.microsoft.com/office/drawing/2014/main" id="{9B3D4D84-9CCF-B443-81F4-997B5E73052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28835CA-22C6-E24B-BD16-CFC68438638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491DA21-F2E3-1F49-A83A-0FB30DEECBB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B63849AF-FF85-9949-9A6D-9C08E71015E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C387940F-35EC-40EB-9131-D6D871D4E144}" type="slidenum">
              <a:rPr lang="en-US" altLang="en-US"/>
              <a:pPr>
                <a:defRPr/>
              </a:pPr>
              <a:t>‹#›</a:t>
            </a:fld>
            <a:endParaRPr lang="en-US" altLang="en-US"/>
          </a:p>
        </p:txBody>
      </p:sp>
    </p:spTree>
    <p:extLst>
      <p:ext uri="{BB962C8B-B14F-4D97-AF65-F5344CB8AC3E}">
        <p14:creationId xmlns:p14="http://schemas.microsoft.com/office/powerpoint/2010/main" val="35577538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0544A128-173F-6E46-B8F9-10D1CE64D709}"/>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5FCDC2B4-2294-CB43-A39E-F9FF6E5276D4}" type="slidenum">
              <a:rPr lang="en-US" altLang="en-US" sz="1200">
                <a:latin typeface="Calibri" panose="020F0502020204030204" pitchFamily="34" charset="0"/>
              </a:rPr>
              <a:pPr algn="r" eaLnBrk="1" hangingPunct="1"/>
              <a:t>10</a:t>
            </a:fld>
            <a:endParaRPr lang="en-US" altLang="en-US" sz="1200">
              <a:latin typeface="Calibri" panose="020F0502020204030204" pitchFamily="34" charset="0"/>
            </a:endParaRPr>
          </a:p>
        </p:txBody>
      </p:sp>
      <p:sp>
        <p:nvSpPr>
          <p:cNvPr id="43010" name="Rectangle 2">
            <a:extLst>
              <a:ext uri="{FF2B5EF4-FFF2-40B4-BE49-F238E27FC236}">
                <a16:creationId xmlns:a16="http://schemas.microsoft.com/office/drawing/2014/main" id="{6EDC0922-E0E4-CD41-A431-5A15CB53F0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17648CE7-4F3E-2A4F-8956-247EB58612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it-IT" altLang="en-US"/>
              <a:t>Figure 2-10 </a:t>
            </a:r>
            <a:r>
              <a:rPr lang="en-US" altLang="en-US"/>
              <a:t>The major events in meiosis in an animal with a diploid number of 4, beginning with metaphase I. Note that the combination of chromosomes in the cells produced following telophase II is dependent on the random alignment of each tetrad and dyad on the equatorial plate during metaphase I and metaphase II. Several other combinations, which are not shown, can also be formed. The events depicted here are described in the text.</a:t>
            </a:r>
            <a:endParaRPr lang="en-GB" altLang="en-US"/>
          </a:p>
        </p:txBody>
      </p:sp>
    </p:spTree>
    <p:extLst>
      <p:ext uri="{BB962C8B-B14F-4D97-AF65-F5344CB8AC3E}">
        <p14:creationId xmlns:p14="http://schemas.microsoft.com/office/powerpoint/2010/main" val="3877384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67E4C4A0-40B3-134E-A2F6-488E21B5627D}"/>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6E4E1BAF-1BFE-7544-A314-58201056B651}" type="slidenum">
              <a:rPr lang="en-US" altLang="en-US" sz="1200">
                <a:latin typeface="Calibri" panose="020F0502020204030204" pitchFamily="34" charset="0"/>
              </a:rPr>
              <a:pPr algn="r" eaLnBrk="1" hangingPunct="1"/>
              <a:t>15</a:t>
            </a:fld>
            <a:endParaRPr lang="en-US" altLang="en-US" sz="1200">
              <a:latin typeface="Calibri" panose="020F0502020204030204" pitchFamily="34" charset="0"/>
            </a:endParaRPr>
          </a:p>
        </p:txBody>
      </p:sp>
      <p:sp>
        <p:nvSpPr>
          <p:cNvPr id="21506" name="Rectangle 2">
            <a:extLst>
              <a:ext uri="{FF2B5EF4-FFF2-40B4-BE49-F238E27FC236}">
                <a16:creationId xmlns:a16="http://schemas.microsoft.com/office/drawing/2014/main" id="{783D36AB-732A-B64D-8722-9FE3B8C70E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Figure 8-1 Nondisjunction during the first and second meiotic divisions. In both cases, some of the gametes formed either contain two members of a specific chromosome or lack that chromosome. Following fertilization by a gamete with a normal haploid content, monosomic, disomic (normal), or trisomic zygotes are produced.</a:t>
            </a:r>
            <a:endParaRPr lang="it-IT" altLang="en-US"/>
          </a:p>
          <a:p>
            <a:pPr>
              <a:spcBef>
                <a:spcPct val="0"/>
              </a:spcBef>
            </a:pPr>
            <a:endParaRPr lang="en-GB" altLang="en-US"/>
          </a:p>
        </p:txBody>
      </p:sp>
    </p:spTree>
    <p:extLst>
      <p:ext uri="{BB962C8B-B14F-4D97-AF65-F5344CB8AC3E}">
        <p14:creationId xmlns:p14="http://schemas.microsoft.com/office/powerpoint/2010/main" val="857783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D6BBDFB8-1766-F94E-9C4F-14FCBB252548}"/>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D9839969-7C0D-7542-BC81-BA538FAC483B}" type="slidenum">
              <a:rPr lang="en-US" altLang="en-US" sz="1200">
                <a:latin typeface="Calibri" panose="020F0502020204030204" pitchFamily="34" charset="0"/>
              </a:rPr>
              <a:pPr algn="r" eaLnBrk="1" hangingPunct="1"/>
              <a:t>16</a:t>
            </a:fld>
            <a:endParaRPr lang="en-US" altLang="en-US" sz="1200">
              <a:latin typeface="Calibri" panose="020F0502020204030204" pitchFamily="34" charset="0"/>
            </a:endParaRPr>
          </a:p>
        </p:txBody>
      </p:sp>
      <p:sp>
        <p:nvSpPr>
          <p:cNvPr id="23554" name="Rectangle 2">
            <a:extLst>
              <a:ext uri="{FF2B5EF4-FFF2-40B4-BE49-F238E27FC236}">
                <a16:creationId xmlns:a16="http://schemas.microsoft.com/office/drawing/2014/main" id="{6B47352F-335D-0B49-A048-A46DDDAFAD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8-1 Nondisjunction during the first and second meiotic divisions. In both cases, some of the gametes formed either contain two members of a specific chromosome or lack that chromosome. Following fertilization by a gamete with a normal haploid content, monosomic, disomic (normal), or trisomic zygotes are produced.</a:t>
            </a:r>
            <a:endParaRPr lang="it-IT" altLang="en-US"/>
          </a:p>
          <a:p>
            <a:pPr eaLnBrk="1" hangingPunct="1">
              <a:spcBef>
                <a:spcPct val="0"/>
              </a:spcBef>
            </a:pPr>
            <a:endParaRPr lang="en-GB" altLang="en-US"/>
          </a:p>
        </p:txBody>
      </p:sp>
    </p:spTree>
    <p:extLst>
      <p:ext uri="{BB962C8B-B14F-4D97-AF65-F5344CB8AC3E}">
        <p14:creationId xmlns:p14="http://schemas.microsoft.com/office/powerpoint/2010/main" val="2906384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E093CB2B-F833-9C42-A2D0-5DA74FFBFE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6580F869-9746-0F4E-A25B-0F04B99D2E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627" name="Slide Number Placeholder 3">
            <a:extLst>
              <a:ext uri="{FF2B5EF4-FFF2-40B4-BE49-F238E27FC236}">
                <a16:creationId xmlns:a16="http://schemas.microsoft.com/office/drawing/2014/main" id="{907F9C56-CE7E-A741-A218-0163F279520E}"/>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1BF37250-6C05-B74E-974B-362A26B4320B}" type="slidenum">
              <a:rPr lang="en-US" altLang="en-US" sz="1200">
                <a:latin typeface="Calibri" panose="020F0502020204030204" pitchFamily="34" charset="0"/>
              </a:rPr>
              <a:pPr algn="r" eaLnBrk="1" hangingPunct="1"/>
              <a:t>18</a:t>
            </a:fld>
            <a:endParaRPr lang="en-US" altLang="en-US" sz="1200">
              <a:latin typeface="Calibri" panose="020F0502020204030204" pitchFamily="34" charset="0"/>
            </a:endParaRPr>
          </a:p>
        </p:txBody>
      </p:sp>
    </p:spTree>
    <p:extLst>
      <p:ext uri="{BB962C8B-B14F-4D97-AF65-F5344CB8AC3E}">
        <p14:creationId xmlns:p14="http://schemas.microsoft.com/office/powerpoint/2010/main" val="1887993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C6640AF0-7E17-4044-BE5E-6778F5591FBF}"/>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3CAB39C4-2A7F-BB4A-8D70-CC331BC01FFC}" type="slidenum">
              <a:rPr lang="en-US" altLang="en-US" sz="1200">
                <a:latin typeface="Calibri" panose="020F0502020204030204" pitchFamily="34" charset="0"/>
              </a:rPr>
              <a:pPr algn="r" eaLnBrk="1" hangingPunct="1"/>
              <a:t>19</a:t>
            </a:fld>
            <a:endParaRPr lang="en-US" altLang="en-US" sz="1200">
              <a:latin typeface="Calibri" panose="020F0502020204030204" pitchFamily="34" charset="0"/>
            </a:endParaRPr>
          </a:p>
        </p:txBody>
      </p:sp>
      <p:sp>
        <p:nvSpPr>
          <p:cNvPr id="28674" name="Rectangle 2">
            <a:extLst>
              <a:ext uri="{FF2B5EF4-FFF2-40B4-BE49-F238E27FC236}">
                <a16:creationId xmlns:a16="http://schemas.microsoft.com/office/drawing/2014/main" id="{F788D239-E813-0243-94EF-64B4DB7249F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Figure 8-4 The karyotype and a photograph of a child with Down syndrome. In the karyotype, three members of the G-group chromosome 21 are present, creating the 47,21+ condition.</a:t>
            </a:r>
            <a:endParaRPr lang="it-IT" altLang="en-US"/>
          </a:p>
          <a:p>
            <a:pPr eaLnBrk="1" hangingPunct="1">
              <a:spcBef>
                <a:spcPct val="0"/>
              </a:spcBef>
            </a:pPr>
            <a:endParaRPr lang="en-GB" altLang="en-US"/>
          </a:p>
        </p:txBody>
      </p:sp>
    </p:spTree>
    <p:extLst>
      <p:ext uri="{BB962C8B-B14F-4D97-AF65-F5344CB8AC3E}">
        <p14:creationId xmlns:p14="http://schemas.microsoft.com/office/powerpoint/2010/main" val="3802641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030CD707-C35B-AF4A-8EC3-A9F4950C03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4A6D3243-7D05-3540-A1AB-6211C6095A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1747" name="Slide Number Placeholder 3">
            <a:extLst>
              <a:ext uri="{FF2B5EF4-FFF2-40B4-BE49-F238E27FC236}">
                <a16:creationId xmlns:a16="http://schemas.microsoft.com/office/drawing/2014/main" id="{4CEBBDD3-EC30-8440-9823-D25A84B97AFF}"/>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FC3DD52A-4B4C-E547-89F9-8B5B41720C71}" type="slidenum">
              <a:rPr lang="en-US" altLang="en-US" sz="1200">
                <a:latin typeface="Calibri" panose="020F0502020204030204" pitchFamily="34" charset="0"/>
              </a:rPr>
              <a:pPr algn="r" eaLnBrk="1" hangingPunct="1"/>
              <a:t>22</a:t>
            </a:fld>
            <a:endParaRPr lang="en-US" altLang="en-US" sz="1200">
              <a:latin typeface="Calibri" panose="020F0502020204030204" pitchFamily="34" charset="0"/>
            </a:endParaRPr>
          </a:p>
        </p:txBody>
      </p:sp>
    </p:spTree>
    <p:extLst>
      <p:ext uri="{BB962C8B-B14F-4D97-AF65-F5344CB8AC3E}">
        <p14:creationId xmlns:p14="http://schemas.microsoft.com/office/powerpoint/2010/main" val="2537493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0558BB25-3A58-AF4F-A016-E7F77EAFF4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F9E12B0A-978B-1544-91B2-E197F33C08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7" name="Slide Number Placeholder 3">
            <a:extLst>
              <a:ext uri="{FF2B5EF4-FFF2-40B4-BE49-F238E27FC236}">
                <a16:creationId xmlns:a16="http://schemas.microsoft.com/office/drawing/2014/main" id="{BA9B40FB-64C3-9846-BEA5-06C9ADE4E98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B0B42BD2-9C2C-3144-A530-B614FF203A0B}" type="slidenum">
              <a:rPr lang="en-US" altLang="en-US" sz="1200">
                <a:latin typeface="Calibri" panose="020F0502020204030204" pitchFamily="34" charset="0"/>
              </a:rPr>
              <a:pPr algn="r" eaLnBrk="1" hangingPunct="1"/>
              <a:t>27</a:t>
            </a:fld>
            <a:endParaRPr lang="en-US" altLang="en-US" sz="1200">
              <a:latin typeface="Calibri" panose="020F0502020204030204" pitchFamily="34" charset="0"/>
            </a:endParaRPr>
          </a:p>
        </p:txBody>
      </p:sp>
    </p:spTree>
    <p:extLst>
      <p:ext uri="{BB962C8B-B14F-4D97-AF65-F5344CB8AC3E}">
        <p14:creationId xmlns:p14="http://schemas.microsoft.com/office/powerpoint/2010/main" val="2881160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DCB1B4C2-886A-5842-A304-7A06313F74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441C5C70-35B1-AB4B-BF32-408E188D69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5" name="Slide Number Placeholder 3">
            <a:extLst>
              <a:ext uri="{FF2B5EF4-FFF2-40B4-BE49-F238E27FC236}">
                <a16:creationId xmlns:a16="http://schemas.microsoft.com/office/drawing/2014/main" id="{1ABF9DDE-6658-3E46-9E67-36F40B658136}"/>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eaLnBrk="1" hangingPunct="1"/>
            <a:fld id="{90729384-FB4C-AA46-99EF-EE1964D6A1EE}" type="slidenum">
              <a:rPr lang="en-US" altLang="en-US" sz="1200">
                <a:latin typeface="Calibri" panose="020F0502020204030204" pitchFamily="34" charset="0"/>
              </a:rPr>
              <a:pPr algn="r" eaLnBrk="1" hangingPunct="1"/>
              <a:t>28</a:t>
            </a:fld>
            <a:endParaRPr lang="en-US" altLang="en-US" sz="1200">
              <a:latin typeface="Calibri" panose="020F0502020204030204" pitchFamily="34" charset="0"/>
            </a:endParaRPr>
          </a:p>
        </p:txBody>
      </p:sp>
    </p:spTree>
    <p:extLst>
      <p:ext uri="{BB962C8B-B14F-4D97-AF65-F5344CB8AC3E}">
        <p14:creationId xmlns:p14="http://schemas.microsoft.com/office/powerpoint/2010/main" val="907914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8BF18F71-9C4E-44A9-A342-783EC6932816}"/>
              </a:ext>
            </a:extLst>
          </p:cNvPr>
          <p:cNvSpPr>
            <a:spLocks noGrp="1"/>
          </p:cNvSpPr>
          <p:nvPr>
            <p:ph type="dt" sz="half" idx="10"/>
          </p:nvPr>
        </p:nvSpPr>
        <p:spPr/>
        <p:txBody>
          <a:bodyPr/>
          <a:lstStyle>
            <a:lvl1pPr>
              <a:defRPr/>
            </a:lvl1pPr>
          </a:lstStyle>
          <a:p>
            <a:pPr>
              <a:defRPr/>
            </a:pPr>
            <a:fld id="{C13504D5-5054-435A-A211-32CD5B3D5E5D}" type="datetimeFigureOut">
              <a:rPr lang="en-US" altLang="en-US"/>
              <a:pPr>
                <a:defRPr/>
              </a:pPr>
              <a:t>9/13/19</a:t>
            </a:fld>
            <a:endParaRPr lang="en-US" altLang="en-US"/>
          </a:p>
        </p:txBody>
      </p:sp>
      <p:sp>
        <p:nvSpPr>
          <p:cNvPr id="5" name="Footer Placeholder 4">
            <a:extLst>
              <a:ext uri="{FF2B5EF4-FFF2-40B4-BE49-F238E27FC236}">
                <a16:creationId xmlns:a16="http://schemas.microsoft.com/office/drawing/2014/main" id="{8F46BB5E-D1F8-4EB1-8653-82A34B1633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358BA6-8061-4ABF-BC57-3FC4EFD67429}"/>
              </a:ext>
            </a:extLst>
          </p:cNvPr>
          <p:cNvSpPr>
            <a:spLocks noGrp="1"/>
          </p:cNvSpPr>
          <p:nvPr>
            <p:ph type="sldNum" sz="quarter" idx="12"/>
          </p:nvPr>
        </p:nvSpPr>
        <p:spPr/>
        <p:txBody>
          <a:bodyPr/>
          <a:lstStyle>
            <a:lvl1pPr>
              <a:defRPr/>
            </a:lvl1pPr>
          </a:lstStyle>
          <a:p>
            <a:pPr>
              <a:defRPr/>
            </a:pPr>
            <a:fld id="{41B4F650-B2BA-48EC-B475-ACB76B60B961}" type="slidenum">
              <a:rPr lang="en-US" altLang="en-US"/>
              <a:pPr>
                <a:defRPr/>
              </a:pPr>
              <a:t>‹#›</a:t>
            </a:fld>
            <a:endParaRPr lang="en-US" altLang="en-US"/>
          </a:p>
        </p:txBody>
      </p:sp>
    </p:spTree>
    <p:extLst>
      <p:ext uri="{BB962C8B-B14F-4D97-AF65-F5344CB8AC3E}">
        <p14:creationId xmlns:p14="http://schemas.microsoft.com/office/powerpoint/2010/main" val="2221007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5FF34-4300-4A97-A66B-5A98290DF4F4}"/>
              </a:ext>
            </a:extLst>
          </p:cNvPr>
          <p:cNvSpPr>
            <a:spLocks noGrp="1"/>
          </p:cNvSpPr>
          <p:nvPr>
            <p:ph type="dt" sz="half" idx="10"/>
          </p:nvPr>
        </p:nvSpPr>
        <p:spPr/>
        <p:txBody>
          <a:bodyPr/>
          <a:lstStyle>
            <a:lvl1pPr>
              <a:defRPr/>
            </a:lvl1pPr>
          </a:lstStyle>
          <a:p>
            <a:pPr>
              <a:defRPr/>
            </a:pPr>
            <a:fld id="{7F937BEB-3793-43E6-BB96-D0FCC118C386}" type="datetimeFigureOut">
              <a:rPr lang="en-US" altLang="en-US"/>
              <a:pPr>
                <a:defRPr/>
              </a:pPr>
              <a:t>9/13/19</a:t>
            </a:fld>
            <a:endParaRPr lang="en-US" altLang="en-US"/>
          </a:p>
        </p:txBody>
      </p:sp>
      <p:sp>
        <p:nvSpPr>
          <p:cNvPr id="5" name="Footer Placeholder 4">
            <a:extLst>
              <a:ext uri="{FF2B5EF4-FFF2-40B4-BE49-F238E27FC236}">
                <a16:creationId xmlns:a16="http://schemas.microsoft.com/office/drawing/2014/main" id="{5047E483-C158-4B52-B6DD-FA99660B87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F78FA5-D978-46F6-96B6-D823C63FA626}"/>
              </a:ext>
            </a:extLst>
          </p:cNvPr>
          <p:cNvSpPr>
            <a:spLocks noGrp="1"/>
          </p:cNvSpPr>
          <p:nvPr>
            <p:ph type="sldNum" sz="quarter" idx="12"/>
          </p:nvPr>
        </p:nvSpPr>
        <p:spPr/>
        <p:txBody>
          <a:bodyPr/>
          <a:lstStyle>
            <a:lvl1pPr>
              <a:defRPr/>
            </a:lvl1pPr>
          </a:lstStyle>
          <a:p>
            <a:pPr>
              <a:defRPr/>
            </a:pPr>
            <a:fld id="{B75A0353-0CCE-441F-A7C0-9E244E7A0DE8}" type="slidenum">
              <a:rPr lang="en-US" altLang="en-US"/>
              <a:pPr>
                <a:defRPr/>
              </a:pPr>
              <a:t>‹#›</a:t>
            </a:fld>
            <a:endParaRPr lang="en-US" altLang="en-US"/>
          </a:p>
        </p:txBody>
      </p:sp>
    </p:spTree>
    <p:extLst>
      <p:ext uri="{BB962C8B-B14F-4D97-AF65-F5344CB8AC3E}">
        <p14:creationId xmlns:p14="http://schemas.microsoft.com/office/powerpoint/2010/main" val="311162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8E5A78-3DDB-4BBA-AD10-3AAF3B1D613F}"/>
              </a:ext>
            </a:extLst>
          </p:cNvPr>
          <p:cNvSpPr>
            <a:spLocks noGrp="1"/>
          </p:cNvSpPr>
          <p:nvPr>
            <p:ph type="dt" sz="half" idx="10"/>
          </p:nvPr>
        </p:nvSpPr>
        <p:spPr/>
        <p:txBody>
          <a:bodyPr/>
          <a:lstStyle>
            <a:lvl1pPr>
              <a:defRPr/>
            </a:lvl1pPr>
          </a:lstStyle>
          <a:p>
            <a:pPr>
              <a:defRPr/>
            </a:pPr>
            <a:fld id="{C209BF4B-9E97-4408-9E11-C7B468A16FEC}" type="datetimeFigureOut">
              <a:rPr lang="en-US" altLang="en-US"/>
              <a:pPr>
                <a:defRPr/>
              </a:pPr>
              <a:t>9/13/19</a:t>
            </a:fld>
            <a:endParaRPr lang="en-US" altLang="en-US"/>
          </a:p>
        </p:txBody>
      </p:sp>
      <p:sp>
        <p:nvSpPr>
          <p:cNvPr id="5" name="Footer Placeholder 4">
            <a:extLst>
              <a:ext uri="{FF2B5EF4-FFF2-40B4-BE49-F238E27FC236}">
                <a16:creationId xmlns:a16="http://schemas.microsoft.com/office/drawing/2014/main" id="{0C288F81-C685-4CCF-B435-91EE6C16416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B2830E-4619-4A14-9F11-549010C4CA8F}"/>
              </a:ext>
            </a:extLst>
          </p:cNvPr>
          <p:cNvSpPr>
            <a:spLocks noGrp="1"/>
          </p:cNvSpPr>
          <p:nvPr>
            <p:ph type="sldNum" sz="quarter" idx="12"/>
          </p:nvPr>
        </p:nvSpPr>
        <p:spPr/>
        <p:txBody>
          <a:bodyPr/>
          <a:lstStyle>
            <a:lvl1pPr>
              <a:defRPr/>
            </a:lvl1pPr>
          </a:lstStyle>
          <a:p>
            <a:pPr>
              <a:defRPr/>
            </a:pPr>
            <a:fld id="{E03D0414-6EE9-4F62-AA21-B423E6F763B1}" type="slidenum">
              <a:rPr lang="en-US" altLang="en-US"/>
              <a:pPr>
                <a:defRPr/>
              </a:pPr>
              <a:t>‹#›</a:t>
            </a:fld>
            <a:endParaRPr lang="en-US" altLang="en-US"/>
          </a:p>
        </p:txBody>
      </p:sp>
    </p:spTree>
    <p:extLst>
      <p:ext uri="{BB962C8B-B14F-4D97-AF65-F5344CB8AC3E}">
        <p14:creationId xmlns:p14="http://schemas.microsoft.com/office/powerpoint/2010/main" val="213040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A7C6D-CBBF-4323-9839-58BC457D6681}"/>
              </a:ext>
            </a:extLst>
          </p:cNvPr>
          <p:cNvSpPr>
            <a:spLocks noGrp="1"/>
          </p:cNvSpPr>
          <p:nvPr>
            <p:ph type="dt" sz="half" idx="10"/>
          </p:nvPr>
        </p:nvSpPr>
        <p:spPr/>
        <p:txBody>
          <a:bodyPr/>
          <a:lstStyle>
            <a:lvl1pPr>
              <a:defRPr/>
            </a:lvl1pPr>
          </a:lstStyle>
          <a:p>
            <a:pPr>
              <a:defRPr/>
            </a:pPr>
            <a:fld id="{5480A1B3-B5EB-4EFE-A9A1-1EC9C37A7AA1}" type="datetimeFigureOut">
              <a:rPr lang="en-US" altLang="en-US"/>
              <a:pPr>
                <a:defRPr/>
              </a:pPr>
              <a:t>9/13/19</a:t>
            </a:fld>
            <a:endParaRPr lang="en-US" altLang="en-US"/>
          </a:p>
        </p:txBody>
      </p:sp>
      <p:sp>
        <p:nvSpPr>
          <p:cNvPr id="5" name="Footer Placeholder 4">
            <a:extLst>
              <a:ext uri="{FF2B5EF4-FFF2-40B4-BE49-F238E27FC236}">
                <a16:creationId xmlns:a16="http://schemas.microsoft.com/office/drawing/2014/main" id="{F1548139-B5C4-47F2-894F-1FABCC2AFB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5A1372-F2B8-47FC-B034-12D281791F8A}"/>
              </a:ext>
            </a:extLst>
          </p:cNvPr>
          <p:cNvSpPr>
            <a:spLocks noGrp="1"/>
          </p:cNvSpPr>
          <p:nvPr>
            <p:ph type="sldNum" sz="quarter" idx="12"/>
          </p:nvPr>
        </p:nvSpPr>
        <p:spPr/>
        <p:txBody>
          <a:bodyPr/>
          <a:lstStyle>
            <a:lvl1pPr>
              <a:defRPr/>
            </a:lvl1pPr>
          </a:lstStyle>
          <a:p>
            <a:pPr>
              <a:defRPr/>
            </a:pPr>
            <a:fld id="{A5E3C966-C393-4FB6-8B81-744FE7AD1F29}" type="slidenum">
              <a:rPr lang="en-US" altLang="en-US"/>
              <a:pPr>
                <a:defRPr/>
              </a:pPr>
              <a:t>‹#›</a:t>
            </a:fld>
            <a:endParaRPr lang="en-US" altLang="en-US"/>
          </a:p>
        </p:txBody>
      </p:sp>
    </p:spTree>
    <p:extLst>
      <p:ext uri="{BB962C8B-B14F-4D97-AF65-F5344CB8AC3E}">
        <p14:creationId xmlns:p14="http://schemas.microsoft.com/office/powerpoint/2010/main" val="398700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DC110B-DD2E-4C9C-B63D-9C2743BCF713}"/>
              </a:ext>
            </a:extLst>
          </p:cNvPr>
          <p:cNvSpPr>
            <a:spLocks noGrp="1"/>
          </p:cNvSpPr>
          <p:nvPr>
            <p:ph type="dt" sz="half" idx="10"/>
          </p:nvPr>
        </p:nvSpPr>
        <p:spPr/>
        <p:txBody>
          <a:bodyPr/>
          <a:lstStyle>
            <a:lvl1pPr>
              <a:defRPr/>
            </a:lvl1pPr>
          </a:lstStyle>
          <a:p>
            <a:pPr>
              <a:defRPr/>
            </a:pPr>
            <a:fld id="{F4771B45-374B-4E7C-B936-92FA5156DC17}" type="datetimeFigureOut">
              <a:rPr lang="en-US" altLang="en-US"/>
              <a:pPr>
                <a:defRPr/>
              </a:pPr>
              <a:t>9/13/19</a:t>
            </a:fld>
            <a:endParaRPr lang="en-US" altLang="en-US"/>
          </a:p>
        </p:txBody>
      </p:sp>
      <p:sp>
        <p:nvSpPr>
          <p:cNvPr id="5" name="Footer Placeholder 4">
            <a:extLst>
              <a:ext uri="{FF2B5EF4-FFF2-40B4-BE49-F238E27FC236}">
                <a16:creationId xmlns:a16="http://schemas.microsoft.com/office/drawing/2014/main" id="{BD07AD27-F437-4B2D-ABD6-830E1F89FB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5526FE-5930-4227-9741-A2667DAFE6C1}"/>
              </a:ext>
            </a:extLst>
          </p:cNvPr>
          <p:cNvSpPr>
            <a:spLocks noGrp="1"/>
          </p:cNvSpPr>
          <p:nvPr>
            <p:ph type="sldNum" sz="quarter" idx="12"/>
          </p:nvPr>
        </p:nvSpPr>
        <p:spPr/>
        <p:txBody>
          <a:bodyPr/>
          <a:lstStyle>
            <a:lvl1pPr>
              <a:defRPr/>
            </a:lvl1pPr>
          </a:lstStyle>
          <a:p>
            <a:pPr>
              <a:defRPr/>
            </a:pPr>
            <a:fld id="{3DFE95AE-171A-453F-9A65-31BCA20B13C5}" type="slidenum">
              <a:rPr lang="en-US" altLang="en-US"/>
              <a:pPr>
                <a:defRPr/>
              </a:pPr>
              <a:t>‹#›</a:t>
            </a:fld>
            <a:endParaRPr lang="en-US" altLang="en-US"/>
          </a:p>
        </p:txBody>
      </p:sp>
    </p:spTree>
    <p:extLst>
      <p:ext uri="{BB962C8B-B14F-4D97-AF65-F5344CB8AC3E}">
        <p14:creationId xmlns:p14="http://schemas.microsoft.com/office/powerpoint/2010/main" val="136967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7829377-EF70-4249-8F76-35F586EDCC15}"/>
              </a:ext>
            </a:extLst>
          </p:cNvPr>
          <p:cNvSpPr>
            <a:spLocks noGrp="1"/>
          </p:cNvSpPr>
          <p:nvPr>
            <p:ph type="dt" sz="half" idx="10"/>
          </p:nvPr>
        </p:nvSpPr>
        <p:spPr/>
        <p:txBody>
          <a:bodyPr/>
          <a:lstStyle>
            <a:lvl1pPr>
              <a:defRPr/>
            </a:lvl1pPr>
          </a:lstStyle>
          <a:p>
            <a:pPr>
              <a:defRPr/>
            </a:pPr>
            <a:fld id="{2F16B9A3-1802-4C8B-BAC6-3411A542377A}" type="datetimeFigureOut">
              <a:rPr lang="en-US" altLang="en-US"/>
              <a:pPr>
                <a:defRPr/>
              </a:pPr>
              <a:t>9/13/19</a:t>
            </a:fld>
            <a:endParaRPr lang="en-US" altLang="en-US"/>
          </a:p>
        </p:txBody>
      </p:sp>
      <p:sp>
        <p:nvSpPr>
          <p:cNvPr id="6" name="Footer Placeholder 4">
            <a:extLst>
              <a:ext uri="{FF2B5EF4-FFF2-40B4-BE49-F238E27FC236}">
                <a16:creationId xmlns:a16="http://schemas.microsoft.com/office/drawing/2014/main" id="{86939EFF-AD78-44B0-A35B-480E720BAC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C93D91-5D54-471C-B67F-28BBFECD5250}"/>
              </a:ext>
            </a:extLst>
          </p:cNvPr>
          <p:cNvSpPr>
            <a:spLocks noGrp="1"/>
          </p:cNvSpPr>
          <p:nvPr>
            <p:ph type="sldNum" sz="quarter" idx="12"/>
          </p:nvPr>
        </p:nvSpPr>
        <p:spPr/>
        <p:txBody>
          <a:bodyPr/>
          <a:lstStyle>
            <a:lvl1pPr>
              <a:defRPr/>
            </a:lvl1pPr>
          </a:lstStyle>
          <a:p>
            <a:pPr>
              <a:defRPr/>
            </a:pPr>
            <a:fld id="{9EF8261B-1930-42CF-A1BD-8291610822BE}" type="slidenum">
              <a:rPr lang="en-US" altLang="en-US"/>
              <a:pPr>
                <a:defRPr/>
              </a:pPr>
              <a:t>‹#›</a:t>
            </a:fld>
            <a:endParaRPr lang="en-US" altLang="en-US"/>
          </a:p>
        </p:txBody>
      </p:sp>
    </p:spTree>
    <p:extLst>
      <p:ext uri="{BB962C8B-B14F-4D97-AF65-F5344CB8AC3E}">
        <p14:creationId xmlns:p14="http://schemas.microsoft.com/office/powerpoint/2010/main" val="1809653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42211FA-53D8-4753-9CA0-A719549345D1}"/>
              </a:ext>
            </a:extLst>
          </p:cNvPr>
          <p:cNvSpPr>
            <a:spLocks noGrp="1"/>
          </p:cNvSpPr>
          <p:nvPr>
            <p:ph type="dt" sz="half" idx="10"/>
          </p:nvPr>
        </p:nvSpPr>
        <p:spPr/>
        <p:txBody>
          <a:bodyPr/>
          <a:lstStyle>
            <a:lvl1pPr>
              <a:defRPr/>
            </a:lvl1pPr>
          </a:lstStyle>
          <a:p>
            <a:pPr>
              <a:defRPr/>
            </a:pPr>
            <a:fld id="{2C694061-C2BC-4AC5-AA68-91FF970BD6ED}" type="datetimeFigureOut">
              <a:rPr lang="en-US" altLang="en-US"/>
              <a:pPr>
                <a:defRPr/>
              </a:pPr>
              <a:t>9/13/19</a:t>
            </a:fld>
            <a:endParaRPr lang="en-US" altLang="en-US"/>
          </a:p>
        </p:txBody>
      </p:sp>
      <p:sp>
        <p:nvSpPr>
          <p:cNvPr id="8" name="Footer Placeholder 4">
            <a:extLst>
              <a:ext uri="{FF2B5EF4-FFF2-40B4-BE49-F238E27FC236}">
                <a16:creationId xmlns:a16="http://schemas.microsoft.com/office/drawing/2014/main" id="{BDAC4C7C-55F4-43BD-B5AD-2A1FAD16A6A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588CB8-66C9-4FE7-93A8-D2048D057614}"/>
              </a:ext>
            </a:extLst>
          </p:cNvPr>
          <p:cNvSpPr>
            <a:spLocks noGrp="1"/>
          </p:cNvSpPr>
          <p:nvPr>
            <p:ph type="sldNum" sz="quarter" idx="12"/>
          </p:nvPr>
        </p:nvSpPr>
        <p:spPr/>
        <p:txBody>
          <a:bodyPr/>
          <a:lstStyle>
            <a:lvl1pPr>
              <a:defRPr/>
            </a:lvl1pPr>
          </a:lstStyle>
          <a:p>
            <a:pPr>
              <a:defRPr/>
            </a:pPr>
            <a:fld id="{27AB6CD8-FB1A-45D0-9793-0AF4F90E61E2}" type="slidenum">
              <a:rPr lang="en-US" altLang="en-US"/>
              <a:pPr>
                <a:defRPr/>
              </a:pPr>
              <a:t>‹#›</a:t>
            </a:fld>
            <a:endParaRPr lang="en-US" altLang="en-US"/>
          </a:p>
        </p:txBody>
      </p:sp>
    </p:spTree>
    <p:extLst>
      <p:ext uri="{BB962C8B-B14F-4D97-AF65-F5344CB8AC3E}">
        <p14:creationId xmlns:p14="http://schemas.microsoft.com/office/powerpoint/2010/main" val="851878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EBFB474-8A2F-4023-B92D-9F7A516F19D7}"/>
              </a:ext>
            </a:extLst>
          </p:cNvPr>
          <p:cNvSpPr>
            <a:spLocks noGrp="1"/>
          </p:cNvSpPr>
          <p:nvPr>
            <p:ph type="dt" sz="half" idx="10"/>
          </p:nvPr>
        </p:nvSpPr>
        <p:spPr/>
        <p:txBody>
          <a:bodyPr/>
          <a:lstStyle>
            <a:lvl1pPr>
              <a:defRPr/>
            </a:lvl1pPr>
          </a:lstStyle>
          <a:p>
            <a:pPr>
              <a:defRPr/>
            </a:pPr>
            <a:fld id="{E4E0140B-9DD2-4419-9BF7-D27D53144A62}" type="datetimeFigureOut">
              <a:rPr lang="en-US" altLang="en-US"/>
              <a:pPr>
                <a:defRPr/>
              </a:pPr>
              <a:t>9/13/19</a:t>
            </a:fld>
            <a:endParaRPr lang="en-US" altLang="en-US"/>
          </a:p>
        </p:txBody>
      </p:sp>
      <p:sp>
        <p:nvSpPr>
          <p:cNvPr id="4" name="Footer Placeholder 4">
            <a:extLst>
              <a:ext uri="{FF2B5EF4-FFF2-40B4-BE49-F238E27FC236}">
                <a16:creationId xmlns:a16="http://schemas.microsoft.com/office/drawing/2014/main" id="{0DB87FAB-BC2C-4EEE-A12C-3D2AE8764D1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624F4C0-F271-4B46-8925-7170984291CF}"/>
              </a:ext>
            </a:extLst>
          </p:cNvPr>
          <p:cNvSpPr>
            <a:spLocks noGrp="1"/>
          </p:cNvSpPr>
          <p:nvPr>
            <p:ph type="sldNum" sz="quarter" idx="12"/>
          </p:nvPr>
        </p:nvSpPr>
        <p:spPr/>
        <p:txBody>
          <a:bodyPr/>
          <a:lstStyle>
            <a:lvl1pPr>
              <a:defRPr/>
            </a:lvl1pPr>
          </a:lstStyle>
          <a:p>
            <a:pPr>
              <a:defRPr/>
            </a:pPr>
            <a:fld id="{11F50669-8593-467E-B722-38AFBB8524B2}" type="slidenum">
              <a:rPr lang="en-US" altLang="en-US"/>
              <a:pPr>
                <a:defRPr/>
              </a:pPr>
              <a:t>‹#›</a:t>
            </a:fld>
            <a:endParaRPr lang="en-US" altLang="en-US"/>
          </a:p>
        </p:txBody>
      </p:sp>
    </p:spTree>
    <p:extLst>
      <p:ext uri="{BB962C8B-B14F-4D97-AF65-F5344CB8AC3E}">
        <p14:creationId xmlns:p14="http://schemas.microsoft.com/office/powerpoint/2010/main" val="372061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093D189-F66D-4950-A895-185334F8BEDD}"/>
              </a:ext>
            </a:extLst>
          </p:cNvPr>
          <p:cNvSpPr>
            <a:spLocks noGrp="1"/>
          </p:cNvSpPr>
          <p:nvPr>
            <p:ph type="dt" sz="half" idx="10"/>
          </p:nvPr>
        </p:nvSpPr>
        <p:spPr/>
        <p:txBody>
          <a:bodyPr/>
          <a:lstStyle>
            <a:lvl1pPr>
              <a:defRPr/>
            </a:lvl1pPr>
          </a:lstStyle>
          <a:p>
            <a:pPr>
              <a:defRPr/>
            </a:pPr>
            <a:fld id="{9C1E1116-D968-4423-940B-16E3CAC5A774}" type="datetimeFigureOut">
              <a:rPr lang="en-US" altLang="en-US"/>
              <a:pPr>
                <a:defRPr/>
              </a:pPr>
              <a:t>9/13/19</a:t>
            </a:fld>
            <a:endParaRPr lang="en-US" altLang="en-US"/>
          </a:p>
        </p:txBody>
      </p:sp>
      <p:sp>
        <p:nvSpPr>
          <p:cNvPr id="3" name="Footer Placeholder 4">
            <a:extLst>
              <a:ext uri="{FF2B5EF4-FFF2-40B4-BE49-F238E27FC236}">
                <a16:creationId xmlns:a16="http://schemas.microsoft.com/office/drawing/2014/main" id="{1824DE60-65A3-42ED-AF2A-1DE5E349452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FCAFE95-8D5D-40A1-9119-52F27AC9A496}"/>
              </a:ext>
            </a:extLst>
          </p:cNvPr>
          <p:cNvSpPr>
            <a:spLocks noGrp="1"/>
          </p:cNvSpPr>
          <p:nvPr>
            <p:ph type="sldNum" sz="quarter" idx="12"/>
          </p:nvPr>
        </p:nvSpPr>
        <p:spPr/>
        <p:txBody>
          <a:bodyPr/>
          <a:lstStyle>
            <a:lvl1pPr>
              <a:defRPr/>
            </a:lvl1pPr>
          </a:lstStyle>
          <a:p>
            <a:pPr>
              <a:defRPr/>
            </a:pPr>
            <a:fld id="{717C4A43-0D9C-4EA2-BFE0-32EE84EA6218}" type="slidenum">
              <a:rPr lang="en-US" altLang="en-US"/>
              <a:pPr>
                <a:defRPr/>
              </a:pPr>
              <a:t>‹#›</a:t>
            </a:fld>
            <a:endParaRPr lang="en-US" altLang="en-US"/>
          </a:p>
        </p:txBody>
      </p:sp>
    </p:spTree>
    <p:extLst>
      <p:ext uri="{BB962C8B-B14F-4D97-AF65-F5344CB8AC3E}">
        <p14:creationId xmlns:p14="http://schemas.microsoft.com/office/powerpoint/2010/main" val="385457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2F52DE7-5B78-4CE1-A79D-A4F17BB466F7}"/>
              </a:ext>
            </a:extLst>
          </p:cNvPr>
          <p:cNvSpPr>
            <a:spLocks noGrp="1"/>
          </p:cNvSpPr>
          <p:nvPr>
            <p:ph type="dt" sz="half" idx="10"/>
          </p:nvPr>
        </p:nvSpPr>
        <p:spPr/>
        <p:txBody>
          <a:bodyPr/>
          <a:lstStyle>
            <a:lvl1pPr>
              <a:defRPr/>
            </a:lvl1pPr>
          </a:lstStyle>
          <a:p>
            <a:pPr>
              <a:defRPr/>
            </a:pPr>
            <a:fld id="{4EC9AEBA-562D-48D4-A2A9-2102C7685962}" type="datetimeFigureOut">
              <a:rPr lang="en-US" altLang="en-US"/>
              <a:pPr>
                <a:defRPr/>
              </a:pPr>
              <a:t>9/13/19</a:t>
            </a:fld>
            <a:endParaRPr lang="en-US" altLang="en-US"/>
          </a:p>
        </p:txBody>
      </p:sp>
      <p:sp>
        <p:nvSpPr>
          <p:cNvPr id="6" name="Footer Placeholder 4">
            <a:extLst>
              <a:ext uri="{FF2B5EF4-FFF2-40B4-BE49-F238E27FC236}">
                <a16:creationId xmlns:a16="http://schemas.microsoft.com/office/drawing/2014/main" id="{65BFD1CC-643F-4EA6-B348-C113353023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98ACFE-1129-4639-870C-486A9AC5A6EA}"/>
              </a:ext>
            </a:extLst>
          </p:cNvPr>
          <p:cNvSpPr>
            <a:spLocks noGrp="1"/>
          </p:cNvSpPr>
          <p:nvPr>
            <p:ph type="sldNum" sz="quarter" idx="12"/>
          </p:nvPr>
        </p:nvSpPr>
        <p:spPr/>
        <p:txBody>
          <a:bodyPr/>
          <a:lstStyle>
            <a:lvl1pPr>
              <a:defRPr/>
            </a:lvl1pPr>
          </a:lstStyle>
          <a:p>
            <a:pPr>
              <a:defRPr/>
            </a:pPr>
            <a:fld id="{C740481C-81C0-4A20-84F1-2120ADB1BB84}" type="slidenum">
              <a:rPr lang="en-US" altLang="en-US"/>
              <a:pPr>
                <a:defRPr/>
              </a:pPr>
              <a:t>‹#›</a:t>
            </a:fld>
            <a:endParaRPr lang="en-US" altLang="en-US"/>
          </a:p>
        </p:txBody>
      </p:sp>
    </p:spTree>
    <p:extLst>
      <p:ext uri="{BB962C8B-B14F-4D97-AF65-F5344CB8AC3E}">
        <p14:creationId xmlns:p14="http://schemas.microsoft.com/office/powerpoint/2010/main" val="627470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01D9B9-526D-411F-96A4-8BB32B0CA69D}"/>
              </a:ext>
            </a:extLst>
          </p:cNvPr>
          <p:cNvSpPr>
            <a:spLocks noGrp="1"/>
          </p:cNvSpPr>
          <p:nvPr>
            <p:ph type="dt" sz="half" idx="10"/>
          </p:nvPr>
        </p:nvSpPr>
        <p:spPr/>
        <p:txBody>
          <a:bodyPr/>
          <a:lstStyle>
            <a:lvl1pPr>
              <a:defRPr/>
            </a:lvl1pPr>
          </a:lstStyle>
          <a:p>
            <a:pPr>
              <a:defRPr/>
            </a:pPr>
            <a:fld id="{81AE4038-7BCD-488E-BEE3-40BF2B2189AE}" type="datetimeFigureOut">
              <a:rPr lang="en-US" altLang="en-US"/>
              <a:pPr>
                <a:defRPr/>
              </a:pPr>
              <a:t>9/13/19</a:t>
            </a:fld>
            <a:endParaRPr lang="en-US" altLang="en-US"/>
          </a:p>
        </p:txBody>
      </p:sp>
      <p:sp>
        <p:nvSpPr>
          <p:cNvPr id="6" name="Footer Placeholder 4">
            <a:extLst>
              <a:ext uri="{FF2B5EF4-FFF2-40B4-BE49-F238E27FC236}">
                <a16:creationId xmlns:a16="http://schemas.microsoft.com/office/drawing/2014/main" id="{DB3F24A2-B383-42A2-B93D-3C6178D90B4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F1B2C6-230E-4670-9FD1-534E1CCE2007}"/>
              </a:ext>
            </a:extLst>
          </p:cNvPr>
          <p:cNvSpPr>
            <a:spLocks noGrp="1"/>
          </p:cNvSpPr>
          <p:nvPr>
            <p:ph type="sldNum" sz="quarter" idx="12"/>
          </p:nvPr>
        </p:nvSpPr>
        <p:spPr/>
        <p:txBody>
          <a:bodyPr/>
          <a:lstStyle>
            <a:lvl1pPr>
              <a:defRPr/>
            </a:lvl1pPr>
          </a:lstStyle>
          <a:p>
            <a:pPr>
              <a:defRPr/>
            </a:pPr>
            <a:fld id="{986C9F5D-27B3-40E8-A66C-354AA23D2F7F}" type="slidenum">
              <a:rPr lang="en-US" altLang="en-US"/>
              <a:pPr>
                <a:defRPr/>
              </a:pPr>
              <a:t>‹#›</a:t>
            </a:fld>
            <a:endParaRPr lang="en-US" altLang="en-US"/>
          </a:p>
        </p:txBody>
      </p:sp>
    </p:spTree>
    <p:extLst>
      <p:ext uri="{BB962C8B-B14F-4D97-AF65-F5344CB8AC3E}">
        <p14:creationId xmlns:p14="http://schemas.microsoft.com/office/powerpoint/2010/main" val="29681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E618B5-F462-420B-A633-08973081082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BF4E343-45D3-4902-802F-1B21B589E1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A809AD-38E2-5342-AB79-0B062BB33E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panose="020F0502020204030204" pitchFamily="34" charset="0"/>
              </a:defRPr>
            </a:lvl1pPr>
          </a:lstStyle>
          <a:p>
            <a:pPr>
              <a:defRPr/>
            </a:pPr>
            <a:fld id="{DF70F369-C911-4CFF-9130-84EABB09D334}" type="datetimeFigureOut">
              <a:rPr lang="en-US" altLang="en-US"/>
              <a:pPr>
                <a:defRPr/>
              </a:pPr>
              <a:t>9/13/19</a:t>
            </a:fld>
            <a:endParaRPr lang="en-US" altLang="en-US"/>
          </a:p>
        </p:txBody>
      </p:sp>
      <p:sp>
        <p:nvSpPr>
          <p:cNvPr id="5" name="Footer Placeholder 4">
            <a:extLst>
              <a:ext uri="{FF2B5EF4-FFF2-40B4-BE49-F238E27FC236}">
                <a16:creationId xmlns:a16="http://schemas.microsoft.com/office/drawing/2014/main" id="{C579167A-C6C4-9148-8C85-A40DC8FB54A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C695FACB-30E1-774C-9284-202A4CC2BE18}"/>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A3860FF-4679-46A8-A755-F2C5FE14F23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turnersyndromefoundation.or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426ED0D5-7FC6-4CA1-BC65-B2248FD0DB54}"/>
              </a:ext>
            </a:extLst>
          </p:cNvPr>
          <p:cNvSpPr>
            <a:spLocks noGrp="1"/>
          </p:cNvSpPr>
          <p:nvPr>
            <p:ph type="title"/>
          </p:nvPr>
        </p:nvSpPr>
        <p:spPr/>
        <p:txBody>
          <a:bodyPr/>
          <a:lstStyle/>
          <a:p>
            <a:r>
              <a:rPr lang="en-US" altLang="en-US" dirty="0">
                <a:ea typeface="MS PGothic"/>
              </a:rPr>
              <a:t>Lecture 7</a:t>
            </a:r>
            <a:br>
              <a:rPr lang="en-US" altLang="en-US" dirty="0"/>
            </a:br>
            <a:r>
              <a:rPr lang="en-US" altLang="en-US" dirty="0">
                <a:ea typeface="MS PGothic"/>
              </a:rPr>
              <a:t>Sept. 13</a:t>
            </a:r>
            <a:r>
              <a:rPr lang="en-US" altLang="en-US" baseline="30000" dirty="0">
                <a:ea typeface="MS PGothic"/>
              </a:rPr>
              <a:t>th</a:t>
            </a:r>
            <a:r>
              <a:rPr lang="en-US" altLang="en-US" dirty="0">
                <a:ea typeface="MS PGothic"/>
              </a:rPr>
              <a:t> ,2019</a:t>
            </a:r>
          </a:p>
        </p:txBody>
      </p:sp>
      <p:sp>
        <p:nvSpPr>
          <p:cNvPr id="15362" name="Content Placeholder 2">
            <a:extLst>
              <a:ext uri="{FF2B5EF4-FFF2-40B4-BE49-F238E27FC236}">
                <a16:creationId xmlns:a16="http://schemas.microsoft.com/office/drawing/2014/main" id="{0B3BB630-F523-3E4C-9710-40C1DE4FC780}"/>
              </a:ext>
            </a:extLst>
          </p:cNvPr>
          <p:cNvSpPr>
            <a:spLocks noGrp="1"/>
          </p:cNvSpPr>
          <p:nvPr>
            <p:ph idx="1"/>
          </p:nvPr>
        </p:nvSpPr>
        <p:spPr>
          <a:xfrm>
            <a:off x="228600" y="1600200"/>
            <a:ext cx="8686800" cy="5257800"/>
          </a:xfrm>
        </p:spPr>
        <p:txBody>
          <a:bodyPr/>
          <a:lstStyle/>
          <a:p>
            <a:pPr>
              <a:defRPr/>
            </a:pPr>
            <a:r>
              <a:rPr lang="en-US" dirty="0">
                <a:ea typeface="MS PGothic" charset="0"/>
              </a:rPr>
              <a:t>Great job in Lab!  Slides for both mitosis and meiosis will remain in the lab for your use. </a:t>
            </a:r>
          </a:p>
          <a:p>
            <a:pPr>
              <a:defRPr/>
            </a:pPr>
            <a:r>
              <a:rPr lang="en-US" dirty="0">
                <a:ea typeface="MS PGothic" charset="0"/>
              </a:rPr>
              <a:t>Lab quiz/practical Thursday, Sept. 19</a:t>
            </a:r>
            <a:r>
              <a:rPr lang="en-US" baseline="30000" dirty="0">
                <a:ea typeface="MS PGothic" charset="0"/>
              </a:rPr>
              <a:t>th</a:t>
            </a:r>
            <a:endParaRPr lang="en-US" dirty="0">
              <a:ea typeface="MS PGothic" charset="0"/>
            </a:endParaRPr>
          </a:p>
          <a:p>
            <a:pPr>
              <a:defRPr/>
            </a:pPr>
            <a:endParaRPr lang="en-US" dirty="0">
              <a:ea typeface="MS PGothic" charset="0"/>
            </a:endParaRPr>
          </a:p>
          <a:p>
            <a:pPr>
              <a:defRPr/>
            </a:pPr>
            <a:r>
              <a:rPr lang="en-US" dirty="0">
                <a:ea typeface="MS PGothic" charset="0"/>
              </a:rPr>
              <a:t>Exam 1 Monday, Sept. 16</a:t>
            </a:r>
            <a:r>
              <a:rPr lang="en-US" baseline="30000" dirty="0">
                <a:ea typeface="MS PGothic" charset="0"/>
              </a:rPr>
              <a:t>th</a:t>
            </a:r>
            <a:r>
              <a:rPr lang="en-US" dirty="0">
                <a:ea typeface="MS PGothic" charset="0"/>
              </a:rPr>
              <a:t>. </a:t>
            </a:r>
          </a:p>
          <a:p>
            <a:pPr>
              <a:defRPr/>
            </a:pPr>
            <a:r>
              <a:rPr lang="en-US" dirty="0">
                <a:ea typeface="MS PGothic" charset="0"/>
              </a:rPr>
              <a:t>Topics today</a:t>
            </a:r>
          </a:p>
          <a:p>
            <a:pPr>
              <a:defRPr/>
            </a:pPr>
            <a:r>
              <a:rPr lang="en-US" dirty="0">
                <a:ea typeface="MS PGothic" charset="0"/>
              </a:rPr>
              <a:t>Problem set linked today—solution posted Sunday. </a:t>
            </a:r>
          </a:p>
          <a:p>
            <a:pPr>
              <a:buFont typeface="Arial" charset="0"/>
              <a:buNone/>
              <a:defRPr/>
            </a:pPr>
            <a:endParaRPr lang="en-US" dirty="0">
              <a:ea typeface="MS PGothic" charset="0"/>
            </a:endParaRPr>
          </a:p>
          <a:p>
            <a:pPr>
              <a:buFont typeface="Arial" charset="0"/>
              <a:buChar char="•"/>
              <a:defRPr/>
            </a:pPr>
            <a:endParaRPr lang="en-US" dirty="0">
              <a:ea typeface="MS P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7">
            <a:extLst>
              <a:ext uri="{FF2B5EF4-FFF2-40B4-BE49-F238E27FC236}">
                <a16:creationId xmlns:a16="http://schemas.microsoft.com/office/drawing/2014/main" id="{A427FED2-65AB-C941-A133-D13882E2E056}"/>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2.10</a:t>
            </a:r>
          </a:p>
        </p:txBody>
      </p:sp>
      <p:pic>
        <p:nvPicPr>
          <p:cNvPr id="41986" name="Picture 12">
            <a:extLst>
              <a:ext uri="{FF2B5EF4-FFF2-40B4-BE49-F238E27FC236}">
                <a16:creationId xmlns:a16="http://schemas.microsoft.com/office/drawing/2014/main" id="{E4062AC3-8D59-CC4A-9D63-253BFAE1A4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893"/>
          <a:stretch>
            <a:fillRect/>
          </a:stretch>
        </p:blipFill>
        <p:spPr bwMode="auto">
          <a:xfrm>
            <a:off x="152400" y="1901825"/>
            <a:ext cx="426720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13">
            <a:extLst>
              <a:ext uri="{FF2B5EF4-FFF2-40B4-BE49-F238E27FC236}">
                <a16:creationId xmlns:a16="http://schemas.microsoft.com/office/drawing/2014/main" id="{9720B7AD-91E4-804D-A0CB-A6EE9E5222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715"/>
          <a:stretch>
            <a:fillRect/>
          </a:stretch>
        </p:blipFill>
        <p:spPr bwMode="auto">
          <a:xfrm>
            <a:off x="4572000" y="1828800"/>
            <a:ext cx="4572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itle 1">
            <a:extLst>
              <a:ext uri="{FF2B5EF4-FFF2-40B4-BE49-F238E27FC236}">
                <a16:creationId xmlns:a16="http://schemas.microsoft.com/office/drawing/2014/main" id="{52F2AF01-837F-714C-BAD9-20BEC7A28877}"/>
              </a:ext>
            </a:extLst>
          </p:cNvPr>
          <p:cNvSpPr>
            <a:spLocks noGrp="1"/>
          </p:cNvSpPr>
          <p:nvPr>
            <p:ph type="title" idx="4294967295"/>
          </p:nvPr>
        </p:nvSpPr>
        <p:spPr/>
        <p:txBody>
          <a:bodyPr/>
          <a:lstStyle/>
          <a:p>
            <a:r>
              <a:rPr lang="en-US" altLang="en-US" sz="2800"/>
              <a:t>The chromosomes in gametes are mixtures of the homologous pairs in somatic cells.</a:t>
            </a:r>
          </a:p>
        </p:txBody>
      </p:sp>
    </p:spTree>
    <p:extLst>
      <p:ext uri="{BB962C8B-B14F-4D97-AF65-F5344CB8AC3E}">
        <p14:creationId xmlns:p14="http://schemas.microsoft.com/office/powerpoint/2010/main" val="306136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56AFCD53-19C8-DE44-B27B-DEA90078845A}"/>
              </a:ext>
            </a:extLst>
          </p:cNvPr>
          <p:cNvSpPr>
            <a:spLocks noGrp="1"/>
          </p:cNvSpPr>
          <p:nvPr>
            <p:ph type="title"/>
          </p:nvPr>
        </p:nvSpPr>
        <p:spPr/>
        <p:txBody>
          <a:bodyPr/>
          <a:lstStyle/>
          <a:p>
            <a:endParaRPr lang="en-US" altLang="en-US"/>
          </a:p>
        </p:txBody>
      </p:sp>
      <p:sp>
        <p:nvSpPr>
          <p:cNvPr id="44034" name="Content Placeholder 2">
            <a:extLst>
              <a:ext uri="{FF2B5EF4-FFF2-40B4-BE49-F238E27FC236}">
                <a16:creationId xmlns:a16="http://schemas.microsoft.com/office/drawing/2014/main" id="{33A2B0C0-068A-A34F-8187-C872DA3F1B4C}"/>
              </a:ext>
            </a:extLst>
          </p:cNvPr>
          <p:cNvSpPr>
            <a:spLocks noGrp="1"/>
          </p:cNvSpPr>
          <p:nvPr>
            <p:ph idx="1"/>
          </p:nvPr>
        </p:nvSpPr>
        <p:spPr/>
        <p:txBody>
          <a:bodyPr/>
          <a:lstStyle/>
          <a:p>
            <a:r>
              <a:rPr lang="en-US" altLang="en-US"/>
              <a:t>You should be convinced at this point that the process of meiosis ensures that offspring will have unique combinations of alleles.</a:t>
            </a:r>
          </a:p>
          <a:p>
            <a:endParaRPr lang="en-US" altLang="en-US"/>
          </a:p>
          <a:p>
            <a:r>
              <a:rPr lang="en-US" altLang="en-US"/>
              <a:t>Why is this important?</a:t>
            </a:r>
          </a:p>
        </p:txBody>
      </p:sp>
    </p:spTree>
    <p:extLst>
      <p:ext uri="{BB962C8B-B14F-4D97-AF65-F5344CB8AC3E}">
        <p14:creationId xmlns:p14="http://schemas.microsoft.com/office/powerpoint/2010/main" val="2756268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04D716E9-877E-9446-B0D1-81BE0BCE4552}"/>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E73D35FC-6395-CE4A-AD67-32D6E8B9C74C}"/>
              </a:ext>
            </a:extLst>
          </p:cNvPr>
          <p:cNvSpPr>
            <a:spLocks noGrp="1"/>
          </p:cNvSpPr>
          <p:nvPr>
            <p:ph idx="1"/>
          </p:nvPr>
        </p:nvSpPr>
        <p:spPr/>
        <p:txBody>
          <a:bodyPr rtlCol="0">
            <a:normAutofit lnSpcReduction="10000"/>
          </a:bodyPr>
          <a:lstStyle/>
          <a:p>
            <a:pPr fontAlgn="auto">
              <a:spcAft>
                <a:spcPts val="0"/>
              </a:spcAft>
              <a:buFont typeface="Arial"/>
              <a:buChar char="•"/>
              <a:defRPr/>
            </a:pPr>
            <a:r>
              <a:rPr lang="en-US" dirty="0">
                <a:ea typeface="+mn-ea"/>
                <a:cs typeface="+mn-cs"/>
              </a:rPr>
              <a:t>Genetic variation provides the opportunity for survival of some members of the species when challenged by environmental stresses.</a:t>
            </a:r>
          </a:p>
          <a:p>
            <a:pPr fontAlgn="auto">
              <a:spcAft>
                <a:spcPts val="0"/>
              </a:spcAft>
              <a:buFont typeface="Arial"/>
              <a:buChar char="•"/>
              <a:defRPr/>
            </a:pPr>
            <a:endParaRPr lang="en-US" dirty="0">
              <a:ea typeface="+mn-ea"/>
              <a:cs typeface="+mn-cs"/>
            </a:endParaRPr>
          </a:p>
          <a:p>
            <a:pPr fontAlgn="auto">
              <a:spcAft>
                <a:spcPts val="0"/>
              </a:spcAft>
              <a:buFont typeface="Arial"/>
              <a:buChar char="•"/>
              <a:defRPr/>
            </a:pPr>
            <a:r>
              <a:rPr lang="en-US" dirty="0">
                <a:ea typeface="+mn-ea"/>
                <a:cs typeface="+mn-cs"/>
              </a:rPr>
              <a:t>Asexually reproducing organisms (like bacteria) do not have this advantage.  Each generation is a genetic clone of the last.</a:t>
            </a:r>
          </a:p>
          <a:p>
            <a:pPr marL="457200" lvl="1" indent="0" fontAlgn="auto">
              <a:spcAft>
                <a:spcPts val="0"/>
              </a:spcAft>
              <a:buFont typeface="Arial"/>
              <a:buNone/>
              <a:defRPr/>
            </a:pPr>
            <a:r>
              <a:rPr lang="en-US" dirty="0">
                <a:ea typeface="+mn-ea"/>
              </a:rPr>
              <a:t>(there are other ways they can acquire some genetic variability)</a:t>
            </a:r>
          </a:p>
        </p:txBody>
      </p:sp>
    </p:spTree>
    <p:extLst>
      <p:ext uri="{BB962C8B-B14F-4D97-AF65-F5344CB8AC3E}">
        <p14:creationId xmlns:p14="http://schemas.microsoft.com/office/powerpoint/2010/main" val="175682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240FFBC9-20C8-BD4F-AF18-1CE75B900ADB}"/>
              </a:ext>
            </a:extLst>
          </p:cNvPr>
          <p:cNvSpPr>
            <a:spLocks noGrp="1"/>
          </p:cNvSpPr>
          <p:nvPr>
            <p:ph type="title" idx="4294967295"/>
          </p:nvPr>
        </p:nvSpPr>
        <p:spPr/>
        <p:txBody>
          <a:bodyPr>
            <a:normAutofit fontScale="90000"/>
          </a:bodyPr>
          <a:lstStyle/>
          <a:p>
            <a:pPr>
              <a:defRPr/>
            </a:pPr>
            <a:r>
              <a:rPr lang="en-US" altLang="en-US" sz="3600">
                <a:ea typeface="ＭＳ Ｐゴシック" panose="020B0600070205080204" pitchFamily="34" charset="-128"/>
              </a:rPr>
              <a:t>Occasionally mistakes occur during meiosis…</a:t>
            </a:r>
          </a:p>
        </p:txBody>
      </p:sp>
      <p:sp>
        <p:nvSpPr>
          <p:cNvPr id="18434" name="Content Placeholder 2">
            <a:extLst>
              <a:ext uri="{FF2B5EF4-FFF2-40B4-BE49-F238E27FC236}">
                <a16:creationId xmlns:a16="http://schemas.microsoft.com/office/drawing/2014/main" id="{903A3777-8241-3A42-A315-6B2EB8707F5A}"/>
              </a:ext>
            </a:extLst>
          </p:cNvPr>
          <p:cNvSpPr>
            <a:spLocks noGrp="1"/>
          </p:cNvSpPr>
          <p:nvPr>
            <p:ph idx="4294967295"/>
          </p:nvPr>
        </p:nvSpPr>
        <p:spPr/>
        <p:txBody>
          <a:bodyPr/>
          <a:lstStyle/>
          <a:p>
            <a:r>
              <a:rPr lang="en-US" altLang="en-US"/>
              <a:t>Chromosomes can fail to separate properly</a:t>
            </a:r>
          </a:p>
          <a:p>
            <a:pPr lvl="1"/>
            <a:r>
              <a:rPr lang="en-US" altLang="en-US"/>
              <a:t>In Meiosis I or in Meiosis II</a:t>
            </a:r>
          </a:p>
          <a:p>
            <a:pPr lvl="1"/>
            <a:r>
              <a:rPr lang="en-US" altLang="en-US"/>
              <a:t>In males (forming sperm)</a:t>
            </a:r>
          </a:p>
          <a:p>
            <a:pPr lvl="1"/>
            <a:r>
              <a:rPr lang="en-US" altLang="en-US"/>
              <a:t>In females (forming egg)</a:t>
            </a:r>
          </a:p>
          <a:p>
            <a:pPr lvl="1">
              <a:buFont typeface="Arial" panose="020B0604020202020204" pitchFamily="34" charset="0"/>
              <a:buNone/>
            </a:pPr>
            <a:endParaRPr lang="en-US" altLang="en-US"/>
          </a:p>
          <a:p>
            <a:pPr lvl="1">
              <a:buFont typeface="Arial" panose="020B0604020202020204" pitchFamily="34" charset="0"/>
              <a:buNone/>
            </a:pPr>
            <a:r>
              <a:rPr lang="en-US" altLang="en-US"/>
              <a:t>Failure of chromosome separation is called:</a:t>
            </a:r>
          </a:p>
          <a:p>
            <a:pPr lvl="1" algn="ctr">
              <a:buFont typeface="Arial" panose="020B0604020202020204" pitchFamily="34" charset="0"/>
              <a:buNone/>
            </a:pPr>
            <a:r>
              <a:rPr lang="en-US" altLang="en-US" sz="4400">
                <a:solidFill>
                  <a:srgbClr val="FF0000"/>
                </a:solidFill>
              </a:rPr>
              <a:t>Non-disjunction </a:t>
            </a:r>
          </a:p>
          <a:p>
            <a:pPr lvl="1">
              <a:buFont typeface="Arial" panose="020B0604020202020204" pitchFamily="34" charset="0"/>
              <a:buNone/>
            </a:pPr>
            <a:r>
              <a:rPr lang="en-US" altLang="en-US"/>
              <a:t>(Focus of 8.1-8.3)</a:t>
            </a:r>
          </a:p>
        </p:txBody>
      </p:sp>
    </p:spTree>
    <p:extLst>
      <p:ext uri="{BB962C8B-B14F-4D97-AF65-F5344CB8AC3E}">
        <p14:creationId xmlns:p14="http://schemas.microsoft.com/office/powerpoint/2010/main" val="3713725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3D0F69C7-952A-DC4C-92F9-6C65C834C23B}"/>
              </a:ext>
            </a:extLst>
          </p:cNvPr>
          <p:cNvSpPr>
            <a:spLocks noGrp="1"/>
          </p:cNvSpPr>
          <p:nvPr>
            <p:ph type="title" idx="4294967295"/>
          </p:nvPr>
        </p:nvSpPr>
        <p:spPr/>
        <p:txBody>
          <a:bodyPr/>
          <a:lstStyle/>
          <a:p>
            <a:r>
              <a:rPr lang="en-US" altLang="en-US"/>
              <a:t>Is this a big deal?</a:t>
            </a:r>
          </a:p>
        </p:txBody>
      </p:sp>
      <p:sp>
        <p:nvSpPr>
          <p:cNvPr id="19458" name="Content Placeholder 2">
            <a:extLst>
              <a:ext uri="{FF2B5EF4-FFF2-40B4-BE49-F238E27FC236}">
                <a16:creationId xmlns:a16="http://schemas.microsoft.com/office/drawing/2014/main" id="{EA3D7E03-8429-714C-8B3D-59F42313C2C1}"/>
              </a:ext>
            </a:extLst>
          </p:cNvPr>
          <p:cNvSpPr>
            <a:spLocks noGrp="1"/>
          </p:cNvSpPr>
          <p:nvPr>
            <p:ph idx="4294967295"/>
          </p:nvPr>
        </p:nvSpPr>
        <p:spPr>
          <a:xfrm>
            <a:off x="381000" y="1371600"/>
            <a:ext cx="8229600" cy="4876800"/>
          </a:xfrm>
        </p:spPr>
        <p:txBody>
          <a:bodyPr/>
          <a:lstStyle/>
          <a:p>
            <a:pPr>
              <a:lnSpc>
                <a:spcPct val="90000"/>
              </a:lnSpc>
            </a:pPr>
            <a:r>
              <a:rPr lang="en-US" altLang="en-US" sz="3000"/>
              <a:t>If the gamete is </a:t>
            </a:r>
            <a:r>
              <a:rPr lang="ja-JP" altLang="en-US" sz="3000"/>
              <a:t>“</a:t>
            </a:r>
            <a:r>
              <a:rPr lang="en-US" altLang="ja-JP" sz="3000"/>
              <a:t>chosen</a:t>
            </a:r>
            <a:r>
              <a:rPr lang="ja-JP" altLang="en-US" sz="3000"/>
              <a:t>”</a:t>
            </a:r>
            <a:r>
              <a:rPr lang="en-US" altLang="ja-JP" sz="3000"/>
              <a:t> during fertilization, the zygote will have an abnormal number of chromosomes.</a:t>
            </a:r>
          </a:p>
          <a:p>
            <a:pPr>
              <a:lnSpc>
                <a:spcPct val="90000"/>
              </a:lnSpc>
            </a:pPr>
            <a:r>
              <a:rPr lang="en-US" altLang="en-US" sz="3000"/>
              <a:t>Cannot have normal development with an abnormal number of chromosomes. Most embryos with </a:t>
            </a:r>
            <a:r>
              <a:rPr lang="en-US" altLang="en-US" sz="3000" b="1" i="1"/>
              <a:t>aneuploidy</a:t>
            </a:r>
            <a:r>
              <a:rPr lang="en-US" altLang="en-US" sz="3000"/>
              <a:t> (a chromosome number other than the normal 2N) fail to develop to term—results in fetal death/misscarriage)</a:t>
            </a:r>
          </a:p>
          <a:p>
            <a:pPr>
              <a:lnSpc>
                <a:spcPct val="90000"/>
              </a:lnSpc>
            </a:pPr>
            <a:r>
              <a:rPr lang="en-US" altLang="en-US" sz="3000"/>
              <a:t>Syndromes like Down syndrome and Turner syndrome are the result of non-disjunction during gamete formation.</a:t>
            </a:r>
          </a:p>
        </p:txBody>
      </p:sp>
    </p:spTree>
    <p:extLst>
      <p:ext uri="{BB962C8B-B14F-4D97-AF65-F5344CB8AC3E}">
        <p14:creationId xmlns:p14="http://schemas.microsoft.com/office/powerpoint/2010/main" val="3191661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0">
            <a:extLst>
              <a:ext uri="{FF2B5EF4-FFF2-40B4-BE49-F238E27FC236}">
                <a16:creationId xmlns:a16="http://schemas.microsoft.com/office/drawing/2014/main" id="{D05EB4B0-5B5B-E943-89B6-3E0CF2733E57}"/>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8.1</a:t>
            </a:r>
          </a:p>
        </p:txBody>
      </p:sp>
      <p:pic>
        <p:nvPicPr>
          <p:cNvPr id="20482" name="Picture 11">
            <a:extLst>
              <a:ext uri="{FF2B5EF4-FFF2-40B4-BE49-F238E27FC236}">
                <a16:creationId xmlns:a16="http://schemas.microsoft.com/office/drawing/2014/main" id="{44C412AC-BA9B-894A-851D-3ECFFBA1F8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473"/>
          <a:stretch>
            <a:fillRect/>
          </a:stretch>
        </p:blipFill>
        <p:spPr bwMode="auto">
          <a:xfrm>
            <a:off x="314325" y="1054100"/>
            <a:ext cx="8513763" cy="474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116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0">
            <a:extLst>
              <a:ext uri="{FF2B5EF4-FFF2-40B4-BE49-F238E27FC236}">
                <a16:creationId xmlns:a16="http://schemas.microsoft.com/office/drawing/2014/main" id="{B8D28983-5135-0646-A32D-0823ABE25520}"/>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8.1</a:t>
            </a:r>
          </a:p>
        </p:txBody>
      </p:sp>
      <p:pic>
        <p:nvPicPr>
          <p:cNvPr id="22530" name="Picture 11">
            <a:extLst>
              <a:ext uri="{FF2B5EF4-FFF2-40B4-BE49-F238E27FC236}">
                <a16:creationId xmlns:a16="http://schemas.microsoft.com/office/drawing/2014/main" id="{E911FE7B-96C0-A143-9E7C-0E4B4376A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473"/>
          <a:stretch>
            <a:fillRect/>
          </a:stretch>
        </p:blipFill>
        <p:spPr bwMode="auto">
          <a:xfrm>
            <a:off x="304800" y="990600"/>
            <a:ext cx="8513763" cy="474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3">
            <a:extLst>
              <a:ext uri="{FF2B5EF4-FFF2-40B4-BE49-F238E27FC236}">
                <a16:creationId xmlns:a16="http://schemas.microsoft.com/office/drawing/2014/main" id="{683A638B-313F-304C-9A1D-9BA4EF671EAB}"/>
              </a:ext>
            </a:extLst>
          </p:cNvPr>
          <p:cNvSpPr txBox="1">
            <a:spLocks noChangeArrowheads="1"/>
          </p:cNvSpPr>
          <p:nvPr/>
        </p:nvSpPr>
        <p:spPr bwMode="auto">
          <a:xfrm rot="-5400000">
            <a:off x="-297656" y="3486944"/>
            <a:ext cx="1676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latin typeface="Arial" panose="020B0604020202020204" pitchFamily="34" charset="0"/>
              </a:rPr>
              <a:t>Sex / fertilization</a:t>
            </a:r>
          </a:p>
        </p:txBody>
      </p:sp>
      <p:sp>
        <p:nvSpPr>
          <p:cNvPr id="11" name="Right Brace 10">
            <a:extLst>
              <a:ext uri="{FF2B5EF4-FFF2-40B4-BE49-F238E27FC236}">
                <a16:creationId xmlns:a16="http://schemas.microsoft.com/office/drawing/2014/main" id="{696974FF-774B-BF46-BBD6-4D7431A5CAD5}"/>
              </a:ext>
            </a:extLst>
          </p:cNvPr>
          <p:cNvSpPr/>
          <p:nvPr/>
        </p:nvSpPr>
        <p:spPr>
          <a:xfrm rot="5400000">
            <a:off x="2533650" y="4629150"/>
            <a:ext cx="533400" cy="2552700"/>
          </a:xfrm>
          <a:prstGeom prst="rightBrace">
            <a:avLst>
              <a:gd name="adj1" fmla="val 8333"/>
              <a:gd name="adj2" fmla="val 5451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a:latin typeface="Calibri" panose="020F0502020204030204" pitchFamily="34" charset="0"/>
            </a:endParaRPr>
          </a:p>
        </p:txBody>
      </p:sp>
      <p:sp>
        <p:nvSpPr>
          <p:cNvPr id="22533" name="TextBox 11">
            <a:extLst>
              <a:ext uri="{FF2B5EF4-FFF2-40B4-BE49-F238E27FC236}">
                <a16:creationId xmlns:a16="http://schemas.microsoft.com/office/drawing/2014/main" id="{4DB373A0-24DE-224A-AA37-0CD5CDB4913F}"/>
              </a:ext>
            </a:extLst>
          </p:cNvPr>
          <p:cNvSpPr txBox="1">
            <a:spLocks noChangeArrowheads="1"/>
          </p:cNvSpPr>
          <p:nvPr/>
        </p:nvSpPr>
        <p:spPr bwMode="auto">
          <a:xfrm>
            <a:off x="2133600" y="61722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Zygote/new organism</a:t>
            </a:r>
          </a:p>
        </p:txBody>
      </p:sp>
      <p:cxnSp>
        <p:nvCxnSpPr>
          <p:cNvPr id="16" name="Straight Arrow Connector 15">
            <a:extLst>
              <a:ext uri="{FF2B5EF4-FFF2-40B4-BE49-F238E27FC236}">
                <a16:creationId xmlns:a16="http://schemas.microsoft.com/office/drawing/2014/main" id="{0E9A0ADF-385A-BA45-B167-83ABB5F019C1}"/>
              </a:ext>
            </a:extLst>
          </p:cNvPr>
          <p:cNvCxnSpPr/>
          <p:nvPr/>
        </p:nvCxnSpPr>
        <p:spPr>
          <a:xfrm rot="5400000">
            <a:off x="838200" y="4343400"/>
            <a:ext cx="304800" cy="30480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Right Brace 17">
            <a:extLst>
              <a:ext uri="{FF2B5EF4-FFF2-40B4-BE49-F238E27FC236}">
                <a16:creationId xmlns:a16="http://schemas.microsoft.com/office/drawing/2014/main" id="{2C6B37E1-3967-0F4F-9CA9-B45B4B51AE9B}"/>
              </a:ext>
            </a:extLst>
          </p:cNvPr>
          <p:cNvSpPr/>
          <p:nvPr/>
        </p:nvSpPr>
        <p:spPr>
          <a:xfrm rot="5400000">
            <a:off x="6838950" y="4705350"/>
            <a:ext cx="533400" cy="2552700"/>
          </a:xfrm>
          <a:prstGeom prst="rightBrace">
            <a:avLst>
              <a:gd name="adj1" fmla="val 8333"/>
              <a:gd name="adj2" fmla="val 54512"/>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a:latin typeface="Calibri" panose="020F0502020204030204" pitchFamily="34" charset="0"/>
            </a:endParaRPr>
          </a:p>
        </p:txBody>
      </p:sp>
      <p:cxnSp>
        <p:nvCxnSpPr>
          <p:cNvPr id="19" name="Straight Arrow Connector 18">
            <a:extLst>
              <a:ext uri="{FF2B5EF4-FFF2-40B4-BE49-F238E27FC236}">
                <a16:creationId xmlns:a16="http://schemas.microsoft.com/office/drawing/2014/main" id="{852B2A5C-3FC3-714B-9A4D-54C8A5A9DF5C}"/>
              </a:ext>
            </a:extLst>
          </p:cNvPr>
          <p:cNvCxnSpPr/>
          <p:nvPr/>
        </p:nvCxnSpPr>
        <p:spPr>
          <a:xfrm rot="5400000">
            <a:off x="5181600" y="4419600"/>
            <a:ext cx="304800" cy="30480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537" name="TextBox 19">
            <a:extLst>
              <a:ext uri="{FF2B5EF4-FFF2-40B4-BE49-F238E27FC236}">
                <a16:creationId xmlns:a16="http://schemas.microsoft.com/office/drawing/2014/main" id="{B707453D-973D-E74F-B02F-7D8FC0EF35F1}"/>
              </a:ext>
            </a:extLst>
          </p:cNvPr>
          <p:cNvSpPr txBox="1">
            <a:spLocks noChangeArrowheads="1"/>
          </p:cNvSpPr>
          <p:nvPr/>
        </p:nvSpPr>
        <p:spPr bwMode="auto">
          <a:xfrm>
            <a:off x="5867400" y="6248400"/>
            <a:ext cx="251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Zygote/new organism</a:t>
            </a:r>
          </a:p>
        </p:txBody>
      </p:sp>
    </p:spTree>
    <p:extLst>
      <p:ext uri="{BB962C8B-B14F-4D97-AF65-F5344CB8AC3E}">
        <p14:creationId xmlns:p14="http://schemas.microsoft.com/office/powerpoint/2010/main" val="3886775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ACA17427-6437-344B-991D-8B32CBBA323F}"/>
              </a:ext>
            </a:extLst>
          </p:cNvPr>
          <p:cNvSpPr>
            <a:spLocks noGrp="1"/>
          </p:cNvSpPr>
          <p:nvPr>
            <p:ph type="title" idx="4294967295"/>
          </p:nvPr>
        </p:nvSpPr>
        <p:spPr/>
        <p:txBody>
          <a:bodyPr/>
          <a:lstStyle/>
          <a:p>
            <a:pPr eaLnBrk="1" hangingPunct="1"/>
            <a:r>
              <a:rPr lang="en-US" altLang="en-US"/>
              <a:t>Terminology	</a:t>
            </a:r>
          </a:p>
        </p:txBody>
      </p:sp>
      <p:sp>
        <p:nvSpPr>
          <p:cNvPr id="24578" name="Content Placeholder 2">
            <a:extLst>
              <a:ext uri="{FF2B5EF4-FFF2-40B4-BE49-F238E27FC236}">
                <a16:creationId xmlns:a16="http://schemas.microsoft.com/office/drawing/2014/main" id="{432880BC-52A7-6D4D-BF4A-40A302EAE682}"/>
              </a:ext>
            </a:extLst>
          </p:cNvPr>
          <p:cNvSpPr>
            <a:spLocks noGrp="1"/>
          </p:cNvSpPr>
          <p:nvPr>
            <p:ph idx="4294967295"/>
          </p:nvPr>
        </p:nvSpPr>
        <p:spPr/>
        <p:txBody>
          <a:bodyPr/>
          <a:lstStyle/>
          <a:p>
            <a:pPr eaLnBrk="1" hangingPunct="1">
              <a:lnSpc>
                <a:spcPct val="90000"/>
              </a:lnSpc>
            </a:pPr>
            <a:r>
              <a:rPr lang="en-US" altLang="en-US">
                <a:solidFill>
                  <a:srgbClr val="FF0000"/>
                </a:solidFill>
              </a:rPr>
              <a:t>Anueploidy</a:t>
            </a:r>
            <a:r>
              <a:rPr lang="en-US" altLang="en-US"/>
              <a:t>---gain or loss of 1 or more chromosomes, but not a complete set (result of non-disjunction).</a:t>
            </a:r>
          </a:p>
          <a:p>
            <a:pPr eaLnBrk="1" hangingPunct="1">
              <a:lnSpc>
                <a:spcPct val="90000"/>
              </a:lnSpc>
            </a:pPr>
            <a:endParaRPr lang="en-US" altLang="en-US"/>
          </a:p>
          <a:p>
            <a:pPr eaLnBrk="1" hangingPunct="1">
              <a:lnSpc>
                <a:spcPct val="90000"/>
              </a:lnSpc>
            </a:pPr>
            <a:r>
              <a:rPr lang="en-US" altLang="en-US"/>
              <a:t>2 common types</a:t>
            </a:r>
          </a:p>
          <a:p>
            <a:pPr lvl="1" eaLnBrk="1" hangingPunct="1">
              <a:lnSpc>
                <a:spcPct val="90000"/>
              </a:lnSpc>
            </a:pPr>
            <a:r>
              <a:rPr lang="en-US" altLang="en-US">
                <a:solidFill>
                  <a:srgbClr val="FF0000"/>
                </a:solidFill>
              </a:rPr>
              <a:t>Trisomy</a:t>
            </a:r>
            <a:r>
              <a:rPr lang="en-US" altLang="en-US"/>
              <a:t> (2n +1)= number of chromosomes in the cell</a:t>
            </a:r>
          </a:p>
          <a:p>
            <a:pPr lvl="1" eaLnBrk="1" hangingPunct="1">
              <a:lnSpc>
                <a:spcPct val="90000"/>
              </a:lnSpc>
            </a:pPr>
            <a:r>
              <a:rPr lang="en-US" altLang="en-US">
                <a:solidFill>
                  <a:srgbClr val="FF0000"/>
                </a:solidFill>
              </a:rPr>
              <a:t>Monosomy</a:t>
            </a:r>
            <a:r>
              <a:rPr lang="en-US" altLang="en-US"/>
              <a:t> (2n-1) = number of chromosomes in the cell</a:t>
            </a:r>
          </a:p>
        </p:txBody>
      </p:sp>
    </p:spTree>
    <p:extLst>
      <p:ext uri="{BB962C8B-B14F-4D97-AF65-F5344CB8AC3E}">
        <p14:creationId xmlns:p14="http://schemas.microsoft.com/office/powerpoint/2010/main" val="3876370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4162FD0B-8481-814A-A4FD-7DE31610AD0D}"/>
              </a:ext>
            </a:extLst>
          </p:cNvPr>
          <p:cNvSpPr>
            <a:spLocks noGrp="1"/>
          </p:cNvSpPr>
          <p:nvPr>
            <p:ph type="title" idx="4294967295"/>
          </p:nvPr>
        </p:nvSpPr>
        <p:spPr/>
        <p:txBody>
          <a:bodyPr/>
          <a:lstStyle/>
          <a:p>
            <a:pPr algn="l" eaLnBrk="1" hangingPunct="1"/>
            <a:r>
              <a:rPr lang="en-US" altLang="en-US" sz="2800"/>
              <a:t>Rare cases of aneuploidy with full-term development  </a:t>
            </a:r>
            <a:br>
              <a:rPr lang="en-US" altLang="en-US" sz="2800"/>
            </a:br>
            <a:r>
              <a:rPr lang="en-US" altLang="en-US" sz="2800"/>
              <a:t>(Normal human [46, XX ]or [46, XY])</a:t>
            </a:r>
          </a:p>
        </p:txBody>
      </p:sp>
      <p:sp>
        <p:nvSpPr>
          <p:cNvPr id="25602" name="Content Placeholder 2">
            <a:extLst>
              <a:ext uri="{FF2B5EF4-FFF2-40B4-BE49-F238E27FC236}">
                <a16:creationId xmlns:a16="http://schemas.microsoft.com/office/drawing/2014/main" id="{256B3FC0-F522-104C-A9C7-3BFB1596F871}"/>
              </a:ext>
            </a:extLst>
          </p:cNvPr>
          <p:cNvSpPr>
            <a:spLocks noGrp="1"/>
          </p:cNvSpPr>
          <p:nvPr>
            <p:ph idx="4294967295"/>
          </p:nvPr>
        </p:nvSpPr>
        <p:spPr>
          <a:xfrm>
            <a:off x="457200" y="1524000"/>
            <a:ext cx="8229600" cy="5334000"/>
          </a:xfrm>
        </p:spPr>
        <p:txBody>
          <a:bodyPr/>
          <a:lstStyle/>
          <a:p>
            <a:pPr eaLnBrk="1" hangingPunct="1">
              <a:buFont typeface="Arial" panose="020B0604020202020204" pitchFamily="34" charset="0"/>
              <a:buNone/>
            </a:pPr>
            <a:r>
              <a:rPr lang="en-US" altLang="en-US" sz="2800">
                <a:solidFill>
                  <a:srgbClr val="FF0000"/>
                </a:solidFill>
              </a:rPr>
              <a:t>	Down syndrome </a:t>
            </a:r>
            <a:r>
              <a:rPr lang="en-US" altLang="en-US" sz="2800"/>
              <a:t>(Trisomy 21)</a:t>
            </a:r>
          </a:p>
          <a:p>
            <a:pPr lvl="1" eaLnBrk="1" hangingPunct="1"/>
            <a:r>
              <a:rPr lang="en-US" altLang="en-US"/>
              <a:t>Designation (47, +21)</a:t>
            </a:r>
          </a:p>
          <a:p>
            <a:pPr lvl="1" eaLnBrk="1" hangingPunct="1"/>
            <a:endParaRPr lang="en-US" altLang="en-US"/>
          </a:p>
          <a:p>
            <a:pPr lvl="1" eaLnBrk="1" hangingPunct="1">
              <a:buFont typeface="Arial" panose="020B0604020202020204" pitchFamily="34" charset="0"/>
              <a:buNone/>
            </a:pPr>
            <a:r>
              <a:rPr lang="en-US" altLang="en-US">
                <a:solidFill>
                  <a:srgbClr val="FF0000"/>
                </a:solidFill>
              </a:rPr>
              <a:t>Patau syndrome </a:t>
            </a:r>
            <a:r>
              <a:rPr lang="en-US" altLang="en-US"/>
              <a:t>(Trisomy 13)</a:t>
            </a:r>
          </a:p>
          <a:p>
            <a:pPr lvl="1" eaLnBrk="1" hangingPunct="1">
              <a:buFont typeface="Arial" panose="020B0604020202020204" pitchFamily="34" charset="0"/>
              <a:buNone/>
            </a:pPr>
            <a:r>
              <a:rPr lang="en-US" altLang="en-US"/>
              <a:t>47, +13</a:t>
            </a:r>
          </a:p>
          <a:p>
            <a:pPr lvl="1" eaLnBrk="1" hangingPunct="1">
              <a:buFont typeface="Arial" panose="020B0604020202020204" pitchFamily="34" charset="0"/>
              <a:buNone/>
            </a:pPr>
            <a:r>
              <a:rPr lang="en-US" altLang="en-US">
                <a:solidFill>
                  <a:srgbClr val="FF0000"/>
                </a:solidFill>
              </a:rPr>
              <a:t>Edwards syndrome </a:t>
            </a:r>
            <a:r>
              <a:rPr lang="en-US" altLang="en-US"/>
              <a:t>(trisomy 18)</a:t>
            </a:r>
          </a:p>
          <a:p>
            <a:pPr lvl="1" eaLnBrk="1" hangingPunct="1">
              <a:buFont typeface="Arial" panose="020B0604020202020204" pitchFamily="34" charset="0"/>
              <a:buNone/>
            </a:pPr>
            <a:endParaRPr lang="en-US" altLang="en-US"/>
          </a:p>
          <a:p>
            <a:pPr lvl="1" eaLnBrk="1" hangingPunct="1">
              <a:buFont typeface="Arial" panose="020B0604020202020204" pitchFamily="34" charset="0"/>
              <a:buNone/>
            </a:pPr>
            <a:r>
              <a:rPr lang="en-US" altLang="en-US">
                <a:solidFill>
                  <a:srgbClr val="FF0000"/>
                </a:solidFill>
              </a:rPr>
              <a:t>Turner syndrome </a:t>
            </a:r>
            <a:r>
              <a:rPr lang="en-US" altLang="en-US"/>
              <a:t>(monosomy X)</a:t>
            </a:r>
          </a:p>
          <a:p>
            <a:pPr lvl="1" eaLnBrk="1" hangingPunct="1">
              <a:buFont typeface="Arial" panose="020B0604020202020204" pitchFamily="34" charset="0"/>
              <a:buNone/>
            </a:pPr>
            <a:r>
              <a:rPr lang="en-US" altLang="en-US"/>
              <a:t>45, X</a:t>
            </a:r>
          </a:p>
          <a:p>
            <a:pPr lvl="1" eaLnBrk="1" hangingPunct="1">
              <a:buFont typeface="Arial" panose="020B0604020202020204" pitchFamily="34" charset="0"/>
              <a:buNone/>
            </a:pPr>
            <a:r>
              <a:rPr lang="en-US" altLang="en-US">
                <a:hlinkClick r:id="rId3"/>
              </a:rPr>
              <a:t>http://www.turnersyndromefoundation.org</a:t>
            </a:r>
            <a:endParaRPr lang="en-US" altLang="en-US"/>
          </a:p>
          <a:p>
            <a:pPr lvl="1" eaLnBrk="1" hangingPunct="1">
              <a:buFont typeface="Arial" panose="020B0604020202020204" pitchFamily="34" charset="0"/>
              <a:buNone/>
            </a:pPr>
            <a:endParaRPr lang="en-US" altLang="en-US"/>
          </a:p>
          <a:p>
            <a:pPr lvl="1" eaLnBrk="1" hangingPunct="1"/>
            <a:endParaRPr lang="en-US" altLang="en-US"/>
          </a:p>
        </p:txBody>
      </p:sp>
      <p:sp>
        <p:nvSpPr>
          <p:cNvPr id="25603" name="TextBox 3">
            <a:extLst>
              <a:ext uri="{FF2B5EF4-FFF2-40B4-BE49-F238E27FC236}">
                <a16:creationId xmlns:a16="http://schemas.microsoft.com/office/drawing/2014/main" id="{EDD63E80-10FC-084C-8A81-36EE25B5BEFD}"/>
              </a:ext>
            </a:extLst>
          </p:cNvPr>
          <p:cNvSpPr txBox="1">
            <a:spLocks noChangeArrowheads="1"/>
          </p:cNvSpPr>
          <p:nvPr/>
        </p:nvSpPr>
        <p:spPr bwMode="auto">
          <a:xfrm>
            <a:off x="5410200" y="1524000"/>
            <a:ext cx="2819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Physical resemblance,  physical and mental developmental delays, heart malformation</a:t>
            </a:r>
          </a:p>
        </p:txBody>
      </p:sp>
      <p:sp>
        <p:nvSpPr>
          <p:cNvPr id="25604" name="TextBox 4">
            <a:extLst>
              <a:ext uri="{FF2B5EF4-FFF2-40B4-BE49-F238E27FC236}">
                <a16:creationId xmlns:a16="http://schemas.microsoft.com/office/drawing/2014/main" id="{5A2D92FC-DF75-2A46-AE01-088103DDDD0D}"/>
              </a:ext>
            </a:extLst>
          </p:cNvPr>
          <p:cNvSpPr txBox="1">
            <a:spLocks noChangeArrowheads="1"/>
          </p:cNvSpPr>
          <p:nvPr/>
        </p:nvSpPr>
        <p:spPr bwMode="auto">
          <a:xfrm>
            <a:off x="5943600" y="3352800"/>
            <a:ext cx="2590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Both show severe physical malformations, survive 3-4 months</a:t>
            </a:r>
          </a:p>
        </p:txBody>
      </p:sp>
      <p:sp>
        <p:nvSpPr>
          <p:cNvPr id="6" name="Left Brace 5">
            <a:extLst>
              <a:ext uri="{FF2B5EF4-FFF2-40B4-BE49-F238E27FC236}">
                <a16:creationId xmlns:a16="http://schemas.microsoft.com/office/drawing/2014/main" id="{702733D6-15E6-E04F-8A36-04C87BBC74C1}"/>
              </a:ext>
            </a:extLst>
          </p:cNvPr>
          <p:cNvSpPr/>
          <p:nvPr/>
        </p:nvSpPr>
        <p:spPr>
          <a:xfrm>
            <a:off x="5791200" y="3200400"/>
            <a:ext cx="46038" cy="15240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endParaRPr lang="en-US" altLang="en-US">
              <a:latin typeface="Calibri" panose="020F0502020204030204" pitchFamily="34" charset="0"/>
            </a:endParaRPr>
          </a:p>
        </p:txBody>
      </p:sp>
      <p:sp>
        <p:nvSpPr>
          <p:cNvPr id="25606" name="TextBox 7">
            <a:extLst>
              <a:ext uri="{FF2B5EF4-FFF2-40B4-BE49-F238E27FC236}">
                <a16:creationId xmlns:a16="http://schemas.microsoft.com/office/drawing/2014/main" id="{CCAF8930-44BD-5E47-BD23-0031FB0FBF7C}"/>
              </a:ext>
            </a:extLst>
          </p:cNvPr>
          <p:cNvSpPr txBox="1">
            <a:spLocks noChangeArrowheads="1"/>
          </p:cNvSpPr>
          <p:nvPr/>
        </p:nvSpPr>
        <p:spPr bwMode="auto">
          <a:xfrm>
            <a:off x="6781800" y="4922838"/>
            <a:ext cx="23622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Physically female, shorter, webbed neck, sometimes mental delays/malformations</a:t>
            </a:r>
          </a:p>
        </p:txBody>
      </p:sp>
    </p:spTree>
    <p:extLst>
      <p:ext uri="{BB962C8B-B14F-4D97-AF65-F5344CB8AC3E}">
        <p14:creationId xmlns:p14="http://schemas.microsoft.com/office/powerpoint/2010/main" val="3104344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0">
            <a:extLst>
              <a:ext uri="{FF2B5EF4-FFF2-40B4-BE49-F238E27FC236}">
                <a16:creationId xmlns:a16="http://schemas.microsoft.com/office/drawing/2014/main" id="{B75D2AC3-5C80-204B-BAE9-80B3552476CB}"/>
              </a:ext>
            </a:extLst>
          </p:cNvPr>
          <p:cNvSpPr txBox="1">
            <a:spLocks noChangeArrowheads="1"/>
          </p:cNvSpPr>
          <p:nvPr/>
        </p:nvSpPr>
        <p:spPr bwMode="auto">
          <a:xfrm>
            <a:off x="6172200" y="6488113"/>
            <a:ext cx="2971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41148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r" eaLnBrk="1" hangingPunct="1">
              <a:spcBef>
                <a:spcPct val="0"/>
              </a:spcBef>
              <a:buFontTx/>
              <a:buNone/>
            </a:pPr>
            <a:r>
              <a:rPr lang="en-US" altLang="en-US" sz="1200" b="1">
                <a:solidFill>
                  <a:srgbClr val="D53D21"/>
                </a:solidFill>
                <a:latin typeface="Arial" panose="020B0604020202020204" pitchFamily="34" charset="0"/>
              </a:rPr>
              <a:t>Figure 8.4</a:t>
            </a:r>
          </a:p>
        </p:txBody>
      </p:sp>
      <p:pic>
        <p:nvPicPr>
          <p:cNvPr id="27650" name="Picture 11">
            <a:extLst>
              <a:ext uri="{FF2B5EF4-FFF2-40B4-BE49-F238E27FC236}">
                <a16:creationId xmlns:a16="http://schemas.microsoft.com/office/drawing/2014/main" id="{C891171A-35DE-CF47-9002-DAC12A04B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066"/>
          <a:stretch>
            <a:fillRect/>
          </a:stretch>
        </p:blipFill>
        <p:spPr bwMode="auto">
          <a:xfrm>
            <a:off x="304800" y="1673225"/>
            <a:ext cx="8532813"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80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1B4595D4-BD6D-48BB-B7A2-E2E21A755CEB}"/>
              </a:ext>
            </a:extLst>
          </p:cNvPr>
          <p:cNvSpPr>
            <a:spLocks noGrp="1"/>
          </p:cNvSpPr>
          <p:nvPr>
            <p:ph type="title"/>
          </p:nvPr>
        </p:nvSpPr>
        <p:spPr/>
        <p:txBody>
          <a:bodyPr/>
          <a:lstStyle/>
          <a:p>
            <a:r>
              <a:rPr lang="en-US" altLang="en-US"/>
              <a:t>Where were we?</a:t>
            </a:r>
          </a:p>
        </p:txBody>
      </p:sp>
      <p:sp>
        <p:nvSpPr>
          <p:cNvPr id="16386" name="Content Placeholder 2">
            <a:extLst>
              <a:ext uri="{FF2B5EF4-FFF2-40B4-BE49-F238E27FC236}">
                <a16:creationId xmlns:a16="http://schemas.microsoft.com/office/drawing/2014/main" id="{BE499AC9-0979-4282-BB7D-36F208544F8D}"/>
              </a:ext>
            </a:extLst>
          </p:cNvPr>
          <p:cNvSpPr>
            <a:spLocks noGrp="1"/>
          </p:cNvSpPr>
          <p:nvPr>
            <p:ph idx="1"/>
          </p:nvPr>
        </p:nvSpPr>
        <p:spPr>
          <a:xfrm>
            <a:off x="457200" y="1600200"/>
            <a:ext cx="8229600" cy="4876800"/>
          </a:xfrm>
        </p:spPr>
        <p:txBody>
          <a:bodyPr/>
          <a:lstStyle/>
          <a:p>
            <a:pPr marL="457200" lvl="1" indent="0">
              <a:buNone/>
            </a:pPr>
            <a:r>
              <a:rPr lang="en-US" altLang="en-US" dirty="0"/>
              <a:t>Meiosis</a:t>
            </a:r>
          </a:p>
          <a:p>
            <a:pPr marL="457200" lvl="1" indent="0">
              <a:buNone/>
            </a:pPr>
            <a:r>
              <a:rPr lang="en-US" altLang="en-US" dirty="0"/>
              <a:t>Mechanics and the details of </a:t>
            </a:r>
            <a:r>
              <a:rPr lang="en-US" altLang="en-US" dirty="0" err="1"/>
              <a:t>phrophase</a:t>
            </a:r>
            <a:r>
              <a:rPr lang="en-US" altLang="en-US" dirty="0"/>
              <a:t> I</a:t>
            </a:r>
          </a:p>
          <a:p>
            <a:pPr marL="457200" lvl="1" indent="0">
              <a:buNone/>
            </a:pPr>
            <a:endParaRPr lang="en-US" altLang="en-US" dirty="0"/>
          </a:p>
          <a:p>
            <a:pPr marL="457200" lvl="1" indent="0">
              <a:buNone/>
            </a:pPr>
            <a:endParaRPr lang="en-US" altLang="en-US" dirty="0"/>
          </a:p>
          <a:p>
            <a:pPr marL="457200" lvl="1" indent="0">
              <a:buNone/>
            </a:pPr>
            <a:endParaRPr lang="en-US" altLang="en-US" dirty="0"/>
          </a:p>
          <a:p>
            <a:pPr marL="457200" lvl="1" indent="0">
              <a:buNone/>
            </a:pPr>
            <a:r>
              <a:rPr lang="en-US" altLang="en-US" dirty="0"/>
              <a:t>	</a:t>
            </a:r>
          </a:p>
          <a:p>
            <a:pPr marL="457200" lvl="1" indent="0">
              <a:buNone/>
            </a:pPr>
            <a:r>
              <a:rPr lang="en-US" altLang="en-US" dirty="0"/>
              <a:t>	</a:t>
            </a:r>
          </a:p>
          <a:p>
            <a:pPr marL="457200" lvl="1" indent="0">
              <a:buNone/>
            </a:pPr>
            <a:r>
              <a:rPr lang="en-US" altLang="en-US" dirty="0"/>
              <a:t>	</a:t>
            </a:r>
          </a:p>
          <a:p>
            <a:pPr marL="457200" lvl="1" indent="0">
              <a:buNone/>
            </a:pPr>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474D1448-92B2-F344-8D99-FF5CBF4E1086}"/>
              </a:ext>
            </a:extLst>
          </p:cNvPr>
          <p:cNvSpPr>
            <a:spLocks noGrp="1"/>
          </p:cNvSpPr>
          <p:nvPr>
            <p:ph type="title"/>
          </p:nvPr>
        </p:nvSpPr>
        <p:spPr/>
        <p:txBody>
          <a:bodyPr/>
          <a:lstStyle/>
          <a:p>
            <a:r>
              <a:rPr lang="en-US" altLang="en-US"/>
              <a:t>What, on chromosome 21, causes Down Syndrome?</a:t>
            </a:r>
          </a:p>
        </p:txBody>
      </p:sp>
      <p:sp>
        <p:nvSpPr>
          <p:cNvPr id="29698" name="Content Placeholder 2">
            <a:extLst>
              <a:ext uri="{FF2B5EF4-FFF2-40B4-BE49-F238E27FC236}">
                <a16:creationId xmlns:a16="http://schemas.microsoft.com/office/drawing/2014/main" id="{64768E3D-3C7E-5948-BBF3-9B51642F68BB}"/>
              </a:ext>
            </a:extLst>
          </p:cNvPr>
          <p:cNvSpPr>
            <a:spLocks noGrp="1"/>
          </p:cNvSpPr>
          <p:nvPr>
            <p:ph idx="1"/>
          </p:nvPr>
        </p:nvSpPr>
        <p:spPr/>
        <p:txBody>
          <a:bodyPr/>
          <a:lstStyle/>
          <a:p>
            <a:r>
              <a:rPr lang="en-US" altLang="en-US"/>
              <a:t>Still largely unknown but the important region of chromosome 21 has been narrowed to a region called DSCR (Down Syndrome Critical Region).  DSCR is the locus for more than one gene.  See paper linked to website.</a:t>
            </a:r>
          </a:p>
          <a:p>
            <a:r>
              <a:rPr lang="en-US" altLang="en-US"/>
              <a:t>Surprisingly, 3 copies of DSCR is protective for some types of cancers.  People with DS have ~10% reduction in death from cancer compared to the general population!</a:t>
            </a:r>
          </a:p>
        </p:txBody>
      </p:sp>
    </p:spTree>
    <p:extLst>
      <p:ext uri="{BB962C8B-B14F-4D97-AF65-F5344CB8AC3E}">
        <p14:creationId xmlns:p14="http://schemas.microsoft.com/office/powerpoint/2010/main" val="158150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7FCCB-70CE-A944-8A34-16C0B01EEDB8}"/>
              </a:ext>
            </a:extLst>
          </p:cNvPr>
          <p:cNvSpPr>
            <a:spLocks noGrp="1"/>
          </p:cNvSpPr>
          <p:nvPr>
            <p:ph type="title"/>
          </p:nvPr>
        </p:nvSpPr>
        <p:spPr/>
        <p:txBody>
          <a:bodyPr/>
          <a:lstStyle/>
          <a:p>
            <a:r>
              <a:rPr lang="en-US" dirty="0"/>
              <a:t>Critical thinking…	</a:t>
            </a:r>
          </a:p>
        </p:txBody>
      </p:sp>
      <p:sp>
        <p:nvSpPr>
          <p:cNvPr id="3" name="Content Placeholder 2">
            <a:extLst>
              <a:ext uri="{FF2B5EF4-FFF2-40B4-BE49-F238E27FC236}">
                <a16:creationId xmlns:a16="http://schemas.microsoft.com/office/drawing/2014/main" id="{45924ADB-900F-2A4D-8398-4774155730C5}"/>
              </a:ext>
            </a:extLst>
          </p:cNvPr>
          <p:cNvSpPr>
            <a:spLocks noGrp="1"/>
          </p:cNvSpPr>
          <p:nvPr>
            <p:ph idx="1"/>
          </p:nvPr>
        </p:nvSpPr>
        <p:spPr/>
        <p:txBody>
          <a:bodyPr/>
          <a:lstStyle/>
          <a:p>
            <a:r>
              <a:rPr lang="en-US" dirty="0"/>
              <a:t>Based on previous lectures…Propose a hypothesis to explain the reduced incidence of cancer in individuals with Down Syndrome.</a:t>
            </a:r>
          </a:p>
          <a:p>
            <a:endParaRPr lang="en-US" dirty="0"/>
          </a:p>
          <a:p>
            <a:r>
              <a:rPr lang="en-US" dirty="0"/>
              <a:t>Explain your hypothesis thoroughly</a:t>
            </a:r>
          </a:p>
        </p:txBody>
      </p:sp>
    </p:spTree>
    <p:extLst>
      <p:ext uri="{BB962C8B-B14F-4D97-AF65-F5344CB8AC3E}">
        <p14:creationId xmlns:p14="http://schemas.microsoft.com/office/powerpoint/2010/main" val="4017233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13EBC28F-A52B-7D43-AFE2-46D3DE800C17}"/>
              </a:ext>
            </a:extLst>
          </p:cNvPr>
          <p:cNvSpPr>
            <a:spLocks noGrp="1"/>
          </p:cNvSpPr>
          <p:nvPr>
            <p:ph type="title" idx="4294967295"/>
          </p:nvPr>
        </p:nvSpPr>
        <p:spPr/>
        <p:txBody>
          <a:bodyPr/>
          <a:lstStyle/>
          <a:p>
            <a:pPr eaLnBrk="1" hangingPunct="1"/>
            <a:r>
              <a:rPr lang="en-US" altLang="en-US" sz="2800" dirty="0"/>
              <a:t>Non-disjunction (as observed frequency of these syndromes--- seems to increase with age of the parents)</a:t>
            </a:r>
          </a:p>
        </p:txBody>
      </p:sp>
      <p:sp>
        <p:nvSpPr>
          <p:cNvPr id="30722" name="Content Placeholder 2">
            <a:extLst>
              <a:ext uri="{FF2B5EF4-FFF2-40B4-BE49-F238E27FC236}">
                <a16:creationId xmlns:a16="http://schemas.microsoft.com/office/drawing/2014/main" id="{3819944F-B729-7F45-A899-BCEDA690BCBF}"/>
              </a:ext>
            </a:extLst>
          </p:cNvPr>
          <p:cNvSpPr>
            <a:spLocks noGrp="1"/>
          </p:cNvSpPr>
          <p:nvPr>
            <p:ph idx="4294967295"/>
          </p:nvPr>
        </p:nvSpPr>
        <p:spPr/>
        <p:txBody>
          <a:bodyPr/>
          <a:lstStyle/>
          <a:p>
            <a:pPr eaLnBrk="1" hangingPunct="1"/>
            <a:endParaRPr lang="en-US" altLang="en-US"/>
          </a:p>
        </p:txBody>
      </p:sp>
      <p:pic>
        <p:nvPicPr>
          <p:cNvPr id="30723" name="Picture 11">
            <a:extLst>
              <a:ext uri="{FF2B5EF4-FFF2-40B4-BE49-F238E27FC236}">
                <a16:creationId xmlns:a16="http://schemas.microsoft.com/office/drawing/2014/main" id="{56B8441D-67FC-2943-8880-17E5B6E798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716"/>
          <a:stretch>
            <a:fillRect/>
          </a:stretch>
        </p:blipFill>
        <p:spPr bwMode="auto">
          <a:xfrm>
            <a:off x="2133600" y="1600200"/>
            <a:ext cx="5540375"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Box 4">
            <a:extLst>
              <a:ext uri="{FF2B5EF4-FFF2-40B4-BE49-F238E27FC236}">
                <a16:creationId xmlns:a16="http://schemas.microsoft.com/office/drawing/2014/main" id="{CF087666-D88E-484C-B00A-75DA52696A59}"/>
              </a:ext>
            </a:extLst>
          </p:cNvPr>
          <p:cNvSpPr txBox="1">
            <a:spLocks noChangeArrowheads="1"/>
          </p:cNvSpPr>
          <p:nvPr/>
        </p:nvSpPr>
        <p:spPr bwMode="auto">
          <a:xfrm>
            <a:off x="152400" y="32004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a:latin typeface="Arial" panose="020B0604020202020204" pitchFamily="34" charset="0"/>
              </a:rPr>
              <a:t>Figure 8-5</a:t>
            </a:r>
          </a:p>
        </p:txBody>
      </p:sp>
    </p:spTree>
    <p:extLst>
      <p:ext uri="{BB962C8B-B14F-4D97-AF65-F5344CB8AC3E}">
        <p14:creationId xmlns:p14="http://schemas.microsoft.com/office/powerpoint/2010/main" val="2155315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AED48290-AAC2-5743-9F63-C53810287041}"/>
              </a:ext>
            </a:extLst>
          </p:cNvPr>
          <p:cNvSpPr>
            <a:spLocks noGrp="1"/>
          </p:cNvSpPr>
          <p:nvPr>
            <p:ph type="title"/>
          </p:nvPr>
        </p:nvSpPr>
        <p:spPr/>
        <p:txBody>
          <a:bodyPr/>
          <a:lstStyle/>
          <a:p>
            <a:r>
              <a:rPr lang="en-US" altLang="en-US" sz="2800"/>
              <a:t>Age of the father is also a significant risk factor for Down Syndrome. (Summary of  one 2003 study) </a:t>
            </a:r>
            <a:br>
              <a:rPr lang="en-US" altLang="en-US" sz="2800"/>
            </a:br>
            <a:endParaRPr lang="en-US" altLang="en-US" sz="2800"/>
          </a:p>
        </p:txBody>
      </p:sp>
      <p:sp>
        <p:nvSpPr>
          <p:cNvPr id="32770" name="Content Placeholder 2">
            <a:extLst>
              <a:ext uri="{FF2B5EF4-FFF2-40B4-BE49-F238E27FC236}">
                <a16:creationId xmlns:a16="http://schemas.microsoft.com/office/drawing/2014/main" id="{1D1D0EAF-0CC7-3B4C-9DAE-1424B1D742B0}"/>
              </a:ext>
            </a:extLst>
          </p:cNvPr>
          <p:cNvSpPr>
            <a:spLocks noGrp="1"/>
          </p:cNvSpPr>
          <p:nvPr>
            <p:ph idx="1"/>
          </p:nvPr>
        </p:nvSpPr>
        <p:spPr/>
        <p:txBody>
          <a:bodyPr/>
          <a:lstStyle/>
          <a:p>
            <a:pPr marL="0" indent="0">
              <a:buFont typeface="Arial" panose="020B0604020202020204" pitchFamily="34" charset="0"/>
              <a:buNone/>
            </a:pPr>
            <a:r>
              <a:rPr lang="en-US" altLang="en-US" sz="2400" i="1"/>
              <a:t>Among older mothers over 40, researchers found that an increase of 50% in Down syndrome risk was attributable to the advanced age of the father.</a:t>
            </a:r>
          </a:p>
          <a:p>
            <a:pPr marL="0" indent="0"/>
            <a:endParaRPr lang="en-US" altLang="en-US" sz="2400" i="1"/>
          </a:p>
          <a:p>
            <a:pPr marL="0" indent="0">
              <a:buFont typeface="Arial" panose="020B0604020202020204" pitchFamily="34" charset="0"/>
              <a:buNone/>
            </a:pPr>
            <a:r>
              <a:rPr lang="en-US" altLang="en-US" sz="2400" i="1"/>
              <a:t>In fact, researchers suggest that there is only a modest increase in Down syndrome risk for women 35-39 compared with women 30-35 years old, but the dramatic increase in Down syndrome births among women 35 to 39 years old is largely due to the influence of older fathers because older women tend to make babies with older men.</a:t>
            </a:r>
          </a:p>
        </p:txBody>
      </p:sp>
    </p:spTree>
    <p:extLst>
      <p:ext uri="{BB962C8B-B14F-4D97-AF65-F5344CB8AC3E}">
        <p14:creationId xmlns:p14="http://schemas.microsoft.com/office/powerpoint/2010/main" val="3081025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8E46C15A-77D6-E84A-9F63-6639FBB27D71}"/>
              </a:ext>
            </a:extLst>
          </p:cNvPr>
          <p:cNvSpPr>
            <a:spLocks noGrp="1"/>
          </p:cNvSpPr>
          <p:nvPr>
            <p:ph type="title"/>
          </p:nvPr>
        </p:nvSpPr>
        <p:spPr/>
        <p:txBody>
          <a:bodyPr/>
          <a:lstStyle/>
          <a:p>
            <a:r>
              <a:rPr lang="en-US" altLang="en-US"/>
              <a:t>Partial aneuploidy	</a:t>
            </a:r>
          </a:p>
        </p:txBody>
      </p:sp>
      <p:sp>
        <p:nvSpPr>
          <p:cNvPr id="33794" name="Content Placeholder 2">
            <a:extLst>
              <a:ext uri="{FF2B5EF4-FFF2-40B4-BE49-F238E27FC236}">
                <a16:creationId xmlns:a16="http://schemas.microsoft.com/office/drawing/2014/main" id="{53D507FF-CAE2-6241-B3B4-2FC54AAAFD6E}"/>
              </a:ext>
            </a:extLst>
          </p:cNvPr>
          <p:cNvSpPr>
            <a:spLocks noGrp="1"/>
          </p:cNvSpPr>
          <p:nvPr>
            <p:ph idx="1"/>
          </p:nvPr>
        </p:nvSpPr>
        <p:spPr/>
        <p:txBody>
          <a:bodyPr/>
          <a:lstStyle/>
          <a:p>
            <a:r>
              <a:rPr lang="en-US" altLang="en-US"/>
              <a:t>Sometimes only part of a chromosome is present in abnormal numbers.</a:t>
            </a:r>
          </a:p>
          <a:p>
            <a:endParaRPr lang="en-US" altLang="en-US"/>
          </a:p>
          <a:p>
            <a:r>
              <a:rPr lang="en-US" altLang="en-US"/>
              <a:t>You might see an extra p or q arm of a particular chromosome. </a:t>
            </a:r>
          </a:p>
          <a:p>
            <a:pPr lvl="1"/>
            <a:r>
              <a:rPr lang="en-US" altLang="en-US"/>
              <a:t>i.e. trisomy 6q  or trisomy 4p </a:t>
            </a:r>
          </a:p>
        </p:txBody>
      </p:sp>
    </p:spTree>
    <p:extLst>
      <p:ext uri="{BB962C8B-B14F-4D97-AF65-F5344CB8AC3E}">
        <p14:creationId xmlns:p14="http://schemas.microsoft.com/office/powerpoint/2010/main" val="2101014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895116CA-63AE-A845-ACC5-CAA70D05E836}"/>
              </a:ext>
            </a:extLst>
          </p:cNvPr>
          <p:cNvSpPr>
            <a:spLocks noGrp="1"/>
          </p:cNvSpPr>
          <p:nvPr>
            <p:ph type="title"/>
          </p:nvPr>
        </p:nvSpPr>
        <p:spPr/>
        <p:txBody>
          <a:bodyPr/>
          <a:lstStyle/>
          <a:p>
            <a:r>
              <a:rPr lang="en-US" altLang="en-US" sz="3200"/>
              <a:t>Down syndrome can occur if part of chromosome 21 is present in an extra copy</a:t>
            </a:r>
          </a:p>
        </p:txBody>
      </p:sp>
      <p:sp>
        <p:nvSpPr>
          <p:cNvPr id="59394" name="Content Placeholder 2">
            <a:extLst>
              <a:ext uri="{FF2B5EF4-FFF2-40B4-BE49-F238E27FC236}">
                <a16:creationId xmlns:a16="http://schemas.microsoft.com/office/drawing/2014/main" id="{088CA87D-681F-BA4B-8670-291197D79A9C}"/>
              </a:ext>
            </a:extLst>
          </p:cNvPr>
          <p:cNvSpPr>
            <a:spLocks noGrp="1"/>
          </p:cNvSpPr>
          <p:nvPr>
            <p:ph idx="1"/>
          </p:nvPr>
        </p:nvSpPr>
        <p:spPr/>
        <p:txBody>
          <a:bodyPr/>
          <a:lstStyle/>
          <a:p>
            <a:endParaRPr lang="en-US" altLang="en-US" dirty="0"/>
          </a:p>
        </p:txBody>
      </p:sp>
      <p:pic>
        <p:nvPicPr>
          <p:cNvPr id="59395" name="Picture 3">
            <a:extLst>
              <a:ext uri="{FF2B5EF4-FFF2-40B4-BE49-F238E27FC236}">
                <a16:creationId xmlns:a16="http://schemas.microsoft.com/office/drawing/2014/main" id="{F997B418-78EA-BB42-860E-717F2BAE9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62100"/>
            <a:ext cx="61341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09900EA-7743-794F-BD65-AE18D7EFC3FB}"/>
              </a:ext>
            </a:extLst>
          </p:cNvPr>
          <p:cNvSpPr txBox="1"/>
          <p:nvPr/>
        </p:nvSpPr>
        <p:spPr>
          <a:xfrm>
            <a:off x="6286500" y="3276600"/>
            <a:ext cx="2471552" cy="923330"/>
          </a:xfrm>
          <a:prstGeom prst="rect">
            <a:avLst/>
          </a:prstGeom>
          <a:noFill/>
        </p:spPr>
        <p:txBody>
          <a:bodyPr wrap="square" rtlCol="0">
            <a:spAutoFit/>
          </a:bodyPr>
          <a:lstStyle/>
          <a:p>
            <a:r>
              <a:rPr lang="en-US" b="1" dirty="0">
                <a:solidFill>
                  <a:srgbClr val="FF0000"/>
                </a:solidFill>
              </a:rPr>
              <a:t>The DSCR is duplicated and fused to chromosome 22 </a:t>
            </a:r>
          </a:p>
        </p:txBody>
      </p:sp>
      <p:cxnSp>
        <p:nvCxnSpPr>
          <p:cNvPr id="4" name="Straight Arrow Connector 3">
            <a:extLst>
              <a:ext uri="{FF2B5EF4-FFF2-40B4-BE49-F238E27FC236}">
                <a16:creationId xmlns:a16="http://schemas.microsoft.com/office/drawing/2014/main" id="{DA013131-4898-EF42-AFB0-A4A23D6E87C0}"/>
              </a:ext>
            </a:extLst>
          </p:cNvPr>
          <p:cNvCxnSpPr/>
          <p:nvPr/>
        </p:nvCxnSpPr>
        <p:spPr>
          <a:xfrm flipH="1">
            <a:off x="3810000" y="4419600"/>
            <a:ext cx="3962400" cy="8382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57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A61AAC15-4AAA-4643-8BD6-1C0E26F877F7}"/>
              </a:ext>
            </a:extLst>
          </p:cNvPr>
          <p:cNvSpPr>
            <a:spLocks noGrp="1"/>
          </p:cNvSpPr>
          <p:nvPr>
            <p:ph type="title"/>
          </p:nvPr>
        </p:nvSpPr>
        <p:spPr/>
        <p:txBody>
          <a:bodyPr/>
          <a:lstStyle/>
          <a:p>
            <a:endParaRPr lang="en-US" altLang="en-US"/>
          </a:p>
        </p:txBody>
      </p:sp>
      <p:sp>
        <p:nvSpPr>
          <p:cNvPr id="34818" name="Content Placeholder 2">
            <a:extLst>
              <a:ext uri="{FF2B5EF4-FFF2-40B4-BE49-F238E27FC236}">
                <a16:creationId xmlns:a16="http://schemas.microsoft.com/office/drawing/2014/main" id="{D8B73747-F890-854F-A2B9-9966F0C675D0}"/>
              </a:ext>
            </a:extLst>
          </p:cNvPr>
          <p:cNvSpPr>
            <a:spLocks noGrp="1"/>
          </p:cNvSpPr>
          <p:nvPr>
            <p:ph idx="1"/>
          </p:nvPr>
        </p:nvSpPr>
        <p:spPr/>
        <p:txBody>
          <a:bodyPr/>
          <a:lstStyle/>
          <a:p>
            <a:r>
              <a:rPr lang="en-US" altLang="en-US"/>
              <a:t>Also---It’s important to understand that aneuploidy can occur in select </a:t>
            </a:r>
            <a:r>
              <a:rPr lang="en-US" altLang="en-US" u="sng"/>
              <a:t>somatic cells </a:t>
            </a:r>
            <a:r>
              <a:rPr lang="en-US" altLang="en-US"/>
              <a:t>with little or serious effect.  (as opposed to </a:t>
            </a:r>
            <a:r>
              <a:rPr lang="en-US" altLang="en-US" u="sng"/>
              <a:t>germline</a:t>
            </a:r>
            <a:r>
              <a:rPr lang="en-US" altLang="en-US"/>
              <a:t> aneuplody which affects every cell).  </a:t>
            </a:r>
          </a:p>
          <a:p>
            <a:endParaRPr lang="en-US" altLang="en-US"/>
          </a:p>
          <a:p>
            <a:pPr lvl="1"/>
            <a:r>
              <a:rPr lang="en-US" altLang="en-US"/>
              <a:t>A hallmark of cancer cells is highly abnormal chromosomes—extra, missing, or rearranged chromosomes</a:t>
            </a:r>
            <a:r>
              <a:rPr lang="is-IS" altLang="en-US"/>
              <a:t>…which alter genes associated with cell cycle regualtion. </a:t>
            </a:r>
            <a:endParaRPr lang="en-US" altLang="en-US"/>
          </a:p>
        </p:txBody>
      </p:sp>
    </p:spTree>
    <p:extLst>
      <p:ext uri="{BB962C8B-B14F-4D97-AF65-F5344CB8AC3E}">
        <p14:creationId xmlns:p14="http://schemas.microsoft.com/office/powerpoint/2010/main" val="3476178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D45AD8CD-36CE-6347-8935-31F8777D0CE7}"/>
              </a:ext>
            </a:extLst>
          </p:cNvPr>
          <p:cNvSpPr>
            <a:spLocks noGrp="1"/>
          </p:cNvSpPr>
          <p:nvPr>
            <p:ph type="title" idx="4294967295"/>
          </p:nvPr>
        </p:nvSpPr>
        <p:spPr>
          <a:xfrm>
            <a:off x="381000" y="152400"/>
            <a:ext cx="8305800" cy="1447800"/>
          </a:xfrm>
        </p:spPr>
        <p:txBody>
          <a:bodyPr rtlCol="0">
            <a:normAutofit fontScale="90000"/>
          </a:bodyPr>
          <a:lstStyle/>
          <a:p>
            <a:pPr algn="l" eaLnBrk="1" fontAlgn="auto" hangingPunct="1">
              <a:spcAft>
                <a:spcPts val="0"/>
              </a:spcAft>
              <a:defRPr/>
            </a:pPr>
            <a:r>
              <a:rPr lang="en-US" sz="3200">
                <a:ea typeface="+mj-ea"/>
                <a:cs typeface="+mj-cs"/>
              </a:rPr>
              <a:t>A second example of abnormal number of chromosomes is called:</a:t>
            </a:r>
            <a:br>
              <a:rPr lang="en-US" sz="3200">
                <a:ea typeface="+mj-ea"/>
                <a:cs typeface="+mj-cs"/>
              </a:rPr>
            </a:br>
            <a:r>
              <a:rPr lang="en-US" sz="3600">
                <a:solidFill>
                  <a:srgbClr val="FF0000"/>
                </a:solidFill>
                <a:ea typeface="+mj-ea"/>
                <a:cs typeface="+mj-cs"/>
              </a:rPr>
              <a:t>Euploidy</a:t>
            </a:r>
          </a:p>
        </p:txBody>
      </p:sp>
      <p:sp>
        <p:nvSpPr>
          <p:cNvPr id="35842" name="Content Placeholder 2">
            <a:extLst>
              <a:ext uri="{FF2B5EF4-FFF2-40B4-BE49-F238E27FC236}">
                <a16:creationId xmlns:a16="http://schemas.microsoft.com/office/drawing/2014/main" id="{A0420A5D-96A9-0140-8824-14E25DC1DD97}"/>
              </a:ext>
            </a:extLst>
          </p:cNvPr>
          <p:cNvSpPr>
            <a:spLocks noGrp="1"/>
          </p:cNvSpPr>
          <p:nvPr>
            <p:ph idx="4294967295"/>
          </p:nvPr>
        </p:nvSpPr>
        <p:spPr/>
        <p:txBody>
          <a:bodyPr/>
          <a:lstStyle/>
          <a:p>
            <a:pPr marL="342900" lvl="1" indent="-342900" eaLnBrk="1" hangingPunct="1">
              <a:buFont typeface="Arial" panose="020B0604020202020204" pitchFamily="34" charset="0"/>
              <a:buChar char="•"/>
            </a:pPr>
            <a:r>
              <a:rPr lang="en-US" altLang="en-US" dirty="0"/>
              <a:t>Having extra </a:t>
            </a:r>
            <a:r>
              <a:rPr lang="en-US" altLang="en-US" u="sng" dirty="0"/>
              <a:t>complete sets </a:t>
            </a:r>
            <a:r>
              <a:rPr lang="en-US" altLang="en-US" dirty="0"/>
              <a:t>of chromosomes</a:t>
            </a:r>
          </a:p>
          <a:p>
            <a:pPr marL="342900" lvl="1" indent="-342900" eaLnBrk="1" hangingPunct="1">
              <a:buFont typeface="Arial" panose="020B0604020202020204" pitchFamily="34" charset="0"/>
              <a:buNone/>
            </a:pPr>
            <a:r>
              <a:rPr lang="en-US" altLang="en-US" dirty="0"/>
              <a:t>(if more than the normal amount=</a:t>
            </a:r>
            <a:r>
              <a:rPr lang="en-US" altLang="en-US" dirty="0">
                <a:solidFill>
                  <a:srgbClr val="FF0000"/>
                </a:solidFill>
              </a:rPr>
              <a:t>polyploidy</a:t>
            </a:r>
            <a:r>
              <a:rPr lang="en-US" altLang="en-US" dirty="0"/>
              <a:t>)</a:t>
            </a:r>
          </a:p>
          <a:p>
            <a:pPr eaLnBrk="1" hangingPunct="1"/>
            <a:endParaRPr lang="en-US" altLang="en-US" dirty="0"/>
          </a:p>
          <a:p>
            <a:pPr marL="342900" lvl="1" indent="-342900" eaLnBrk="1" hangingPunct="1"/>
            <a:r>
              <a:rPr lang="en-US" altLang="en-US" dirty="0"/>
              <a:t>2n (normal for somatic cells) =diploid</a:t>
            </a:r>
          </a:p>
          <a:p>
            <a:pPr marL="342900" lvl="1" indent="-342900" eaLnBrk="1" hangingPunct="1"/>
            <a:r>
              <a:rPr lang="en-US" altLang="en-US" dirty="0"/>
              <a:t>3n=triploid</a:t>
            </a:r>
          </a:p>
          <a:p>
            <a:pPr marL="342900" lvl="1" indent="-342900" eaLnBrk="1" hangingPunct="1"/>
            <a:r>
              <a:rPr lang="en-US" altLang="en-US" dirty="0"/>
              <a:t>4n=tetraploid</a:t>
            </a:r>
          </a:p>
          <a:p>
            <a:pPr marL="342900" lvl="1" indent="-342900" eaLnBrk="1" hangingPunct="1">
              <a:buFont typeface="Arial" panose="020B0604020202020204" pitchFamily="34" charset="0"/>
              <a:buNone/>
            </a:pPr>
            <a:r>
              <a:rPr lang="en-US" altLang="en-US" dirty="0"/>
              <a:t>*common in some tissues of plants, but not in many animal species (some lizards, amphibians, fish)</a:t>
            </a:r>
          </a:p>
          <a:p>
            <a:pPr marL="342900" lvl="1" indent="-34290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1424431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5B05FEEF-FC21-8048-B6ED-347232878BBE}"/>
              </a:ext>
            </a:extLst>
          </p:cNvPr>
          <p:cNvSpPr>
            <a:spLocks noGrp="1"/>
          </p:cNvSpPr>
          <p:nvPr>
            <p:ph type="title" idx="4294967295"/>
          </p:nvPr>
        </p:nvSpPr>
        <p:spPr/>
        <p:txBody>
          <a:bodyPr/>
          <a:lstStyle/>
          <a:p>
            <a:pPr eaLnBrk="1" hangingPunct="1"/>
            <a:r>
              <a:rPr lang="en-US" altLang="en-US"/>
              <a:t>How can euploidy happen?</a:t>
            </a:r>
          </a:p>
        </p:txBody>
      </p:sp>
      <p:sp>
        <p:nvSpPr>
          <p:cNvPr id="37890" name="Content Placeholder 2">
            <a:extLst>
              <a:ext uri="{FF2B5EF4-FFF2-40B4-BE49-F238E27FC236}">
                <a16:creationId xmlns:a16="http://schemas.microsoft.com/office/drawing/2014/main" id="{02142FC8-C57A-4B46-9C6D-0E93196229C4}"/>
              </a:ext>
            </a:extLst>
          </p:cNvPr>
          <p:cNvSpPr>
            <a:spLocks noGrp="1"/>
          </p:cNvSpPr>
          <p:nvPr>
            <p:ph idx="4294967295"/>
          </p:nvPr>
        </p:nvSpPr>
        <p:spPr/>
        <p:txBody>
          <a:bodyPr/>
          <a:lstStyle/>
          <a:p>
            <a:pPr eaLnBrk="1" hangingPunct="1"/>
            <a:r>
              <a:rPr lang="en-US" altLang="en-US"/>
              <a:t>Replication of chromosomes, without cell division.</a:t>
            </a:r>
          </a:p>
          <a:p>
            <a:pPr eaLnBrk="1" hangingPunct="1"/>
            <a:r>
              <a:rPr lang="en-US" altLang="en-US"/>
              <a:t>Failure of all chromosomes to segregate during meiosis---creating 2n gametes.  Followed by fertilization with normal gametes.</a:t>
            </a:r>
          </a:p>
          <a:p>
            <a:pPr lvl="1" eaLnBrk="1" hangingPunct="1"/>
            <a:r>
              <a:rPr lang="en-US" altLang="en-US"/>
              <a:t>Forms triploid zygote.</a:t>
            </a:r>
          </a:p>
        </p:txBody>
      </p:sp>
    </p:spTree>
    <p:extLst>
      <p:ext uri="{BB962C8B-B14F-4D97-AF65-F5344CB8AC3E}">
        <p14:creationId xmlns:p14="http://schemas.microsoft.com/office/powerpoint/2010/main" val="1032065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3C8B92AD-0EAA-0946-AC28-E644AAE7A93F}"/>
              </a:ext>
            </a:extLst>
          </p:cNvPr>
          <p:cNvSpPr>
            <a:spLocks noGrp="1"/>
          </p:cNvSpPr>
          <p:nvPr>
            <p:ph type="title"/>
          </p:nvPr>
        </p:nvSpPr>
        <p:spPr/>
        <p:txBody>
          <a:bodyPr/>
          <a:lstStyle/>
          <a:p>
            <a:pPr eaLnBrk="1" hangingPunct="1"/>
            <a:r>
              <a:rPr lang="en-US" altLang="en-US" sz="3600"/>
              <a:t>Some differences in male and female gametogenesis (see handouts given in lab)</a:t>
            </a:r>
          </a:p>
        </p:txBody>
      </p:sp>
      <p:pic>
        <p:nvPicPr>
          <p:cNvPr id="32770" name="Content Placeholder 2">
            <a:extLst>
              <a:ext uri="{FF2B5EF4-FFF2-40B4-BE49-F238E27FC236}">
                <a16:creationId xmlns:a16="http://schemas.microsoft.com/office/drawing/2014/main" id="{3AD04116-5CEA-D04F-84B8-84C54159AB6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3210" b="-3210"/>
          <a:stretch>
            <a:fillRect/>
          </a:stretch>
        </p:blipFill>
        <p:spPr/>
      </p:pic>
      <p:sp>
        <p:nvSpPr>
          <p:cNvPr id="32771" name="TextBox 1">
            <a:extLst>
              <a:ext uri="{FF2B5EF4-FFF2-40B4-BE49-F238E27FC236}">
                <a16:creationId xmlns:a16="http://schemas.microsoft.com/office/drawing/2014/main" id="{C9A6ACD1-1736-5D4C-9BC4-4DEFBF93BC12}"/>
              </a:ext>
            </a:extLst>
          </p:cNvPr>
          <p:cNvSpPr txBox="1">
            <a:spLocks noChangeArrowheads="1"/>
          </p:cNvSpPr>
          <p:nvPr/>
        </p:nvSpPr>
        <p:spPr bwMode="auto">
          <a:xfrm>
            <a:off x="2239963" y="2913063"/>
            <a:ext cx="17605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solidFill>
                  <a:schemeClr val="bg1"/>
                </a:solidFill>
              </a:rPr>
              <a:t>2N</a:t>
            </a:r>
          </a:p>
        </p:txBody>
      </p:sp>
      <p:sp>
        <p:nvSpPr>
          <p:cNvPr id="32772" name="TextBox 1">
            <a:extLst>
              <a:ext uri="{FF2B5EF4-FFF2-40B4-BE49-F238E27FC236}">
                <a16:creationId xmlns:a16="http://schemas.microsoft.com/office/drawing/2014/main" id="{3CB8D100-EC33-504D-945D-D9BD6CA1BF16}"/>
              </a:ext>
            </a:extLst>
          </p:cNvPr>
          <p:cNvSpPr txBox="1">
            <a:spLocks noChangeArrowheads="1"/>
          </p:cNvSpPr>
          <p:nvPr/>
        </p:nvSpPr>
        <p:spPr bwMode="auto">
          <a:xfrm>
            <a:off x="5922963" y="2867025"/>
            <a:ext cx="1760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solidFill>
                  <a:schemeClr val="bg1"/>
                </a:solidFill>
              </a:rPr>
              <a:t>2N</a:t>
            </a:r>
          </a:p>
        </p:txBody>
      </p:sp>
      <p:sp>
        <p:nvSpPr>
          <p:cNvPr id="32773" name="TextBox 1">
            <a:extLst>
              <a:ext uri="{FF2B5EF4-FFF2-40B4-BE49-F238E27FC236}">
                <a16:creationId xmlns:a16="http://schemas.microsoft.com/office/drawing/2014/main" id="{77191398-1A53-934F-89F3-C3D563420C25}"/>
              </a:ext>
            </a:extLst>
          </p:cNvPr>
          <p:cNvSpPr txBox="1">
            <a:spLocks noChangeArrowheads="1"/>
          </p:cNvSpPr>
          <p:nvPr/>
        </p:nvSpPr>
        <p:spPr bwMode="auto">
          <a:xfrm>
            <a:off x="1847850" y="4257675"/>
            <a:ext cx="1760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solidFill>
                  <a:schemeClr val="bg1"/>
                </a:solidFill>
              </a:rPr>
              <a:t>N                  N</a:t>
            </a:r>
          </a:p>
        </p:txBody>
      </p:sp>
      <p:sp>
        <p:nvSpPr>
          <p:cNvPr id="32774" name="TextBox 1">
            <a:extLst>
              <a:ext uri="{FF2B5EF4-FFF2-40B4-BE49-F238E27FC236}">
                <a16:creationId xmlns:a16="http://schemas.microsoft.com/office/drawing/2014/main" id="{E2ED2965-CCC7-8A48-AAD8-98BF24796163}"/>
              </a:ext>
            </a:extLst>
          </p:cNvPr>
          <p:cNvSpPr txBox="1">
            <a:spLocks noChangeArrowheads="1"/>
          </p:cNvSpPr>
          <p:nvPr/>
        </p:nvSpPr>
        <p:spPr bwMode="auto">
          <a:xfrm>
            <a:off x="5499100" y="4232275"/>
            <a:ext cx="17605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a:solidFill>
                  <a:schemeClr val="bg1"/>
                </a:solidFill>
              </a:rPr>
              <a:t>N                  N</a:t>
            </a:r>
          </a:p>
        </p:txBody>
      </p:sp>
    </p:spTree>
    <p:extLst>
      <p:ext uri="{BB962C8B-B14F-4D97-AF65-F5344CB8AC3E}">
        <p14:creationId xmlns:p14="http://schemas.microsoft.com/office/powerpoint/2010/main" val="2174710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314E3553-F6F6-A14A-99E5-4524A5BC34B7}"/>
              </a:ext>
            </a:extLst>
          </p:cNvPr>
          <p:cNvSpPr>
            <a:spLocks noGrp="1"/>
          </p:cNvSpPr>
          <p:nvPr>
            <p:ph type="title"/>
          </p:nvPr>
        </p:nvSpPr>
        <p:spPr/>
        <p:txBody>
          <a:bodyPr/>
          <a:lstStyle/>
          <a:p>
            <a:pPr eaLnBrk="1" hangingPunct="1"/>
            <a:r>
              <a:rPr lang="en-US" altLang="en-US"/>
              <a:t>More differences…</a:t>
            </a:r>
          </a:p>
        </p:txBody>
      </p:sp>
      <p:sp>
        <p:nvSpPr>
          <p:cNvPr id="33794" name="Content Placeholder 2">
            <a:extLst>
              <a:ext uri="{FF2B5EF4-FFF2-40B4-BE49-F238E27FC236}">
                <a16:creationId xmlns:a16="http://schemas.microsoft.com/office/drawing/2014/main" id="{F22685D0-CDF8-2C40-AE5C-3DDF1C9D0C8E}"/>
              </a:ext>
            </a:extLst>
          </p:cNvPr>
          <p:cNvSpPr>
            <a:spLocks noGrp="1"/>
          </p:cNvSpPr>
          <p:nvPr>
            <p:ph idx="1"/>
          </p:nvPr>
        </p:nvSpPr>
        <p:spPr/>
        <p:txBody>
          <a:bodyPr/>
          <a:lstStyle/>
          <a:p>
            <a:pPr eaLnBrk="1" hangingPunct="1"/>
            <a:r>
              <a:rPr lang="en-US" altLang="en-US"/>
              <a:t>In some animals, female gametogenesis is also discontinuous.  Human females go through meiosis 1 just before ovulation and complete meiosis after fertilization!</a:t>
            </a:r>
          </a:p>
        </p:txBody>
      </p:sp>
    </p:spTree>
    <p:extLst>
      <p:ext uri="{BB962C8B-B14F-4D97-AF65-F5344CB8AC3E}">
        <p14:creationId xmlns:p14="http://schemas.microsoft.com/office/powerpoint/2010/main" val="1690637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EBEED86E-EBED-994B-835C-52F318483C8B}"/>
              </a:ext>
            </a:extLst>
          </p:cNvPr>
          <p:cNvSpPr>
            <a:spLocks noGrp="1"/>
          </p:cNvSpPr>
          <p:nvPr>
            <p:ph type="title"/>
          </p:nvPr>
        </p:nvSpPr>
        <p:spPr/>
        <p:txBody>
          <a:bodyPr rtlCol="0">
            <a:normAutofit fontScale="90000"/>
          </a:bodyPr>
          <a:lstStyle/>
          <a:p>
            <a:pPr fontAlgn="auto">
              <a:spcAft>
                <a:spcPts val="0"/>
              </a:spcAft>
              <a:defRPr/>
            </a:pPr>
            <a:r>
              <a:rPr lang="en-US" dirty="0">
                <a:ea typeface="+mj-ea"/>
                <a:cs typeface="+mj-cs"/>
              </a:rPr>
              <a:t>Meiosis creates gametes with genetic variability</a:t>
            </a:r>
          </a:p>
        </p:txBody>
      </p:sp>
      <p:sp>
        <p:nvSpPr>
          <p:cNvPr id="34818" name="Content Placeholder 2">
            <a:extLst>
              <a:ext uri="{FF2B5EF4-FFF2-40B4-BE49-F238E27FC236}">
                <a16:creationId xmlns:a16="http://schemas.microsoft.com/office/drawing/2014/main" id="{F36C462D-C74A-D747-805E-6E799E757106}"/>
              </a:ext>
            </a:extLst>
          </p:cNvPr>
          <p:cNvSpPr>
            <a:spLocks noGrp="1"/>
          </p:cNvSpPr>
          <p:nvPr>
            <p:ph idx="1"/>
          </p:nvPr>
        </p:nvSpPr>
        <p:spPr>
          <a:xfrm>
            <a:off x="457200" y="1600200"/>
            <a:ext cx="8229600" cy="5257800"/>
          </a:xfrm>
        </p:spPr>
        <p:txBody>
          <a:bodyPr/>
          <a:lstStyle/>
          <a:p>
            <a:r>
              <a:rPr lang="en-US" altLang="en-US" sz="2400">
                <a:solidFill>
                  <a:srgbClr val="FF0000"/>
                </a:solidFill>
              </a:rPr>
              <a:t>How?—We assume that each person inherited different alleles (different forms of one gene) from their parents for at least some of their genes.  In the process of meiosis 2 mechanisms shuffle those alleles into new gametes.</a:t>
            </a:r>
          </a:p>
          <a:p>
            <a:pPr marL="457200" lvl="1" indent="0">
              <a:buFont typeface="Arial" panose="020B0604020202020204" pitchFamily="34" charset="0"/>
              <a:buNone/>
            </a:pPr>
            <a:r>
              <a:rPr lang="en-US" altLang="en-US"/>
              <a:t>1. Random alignment of homologs---independent assortment, creates unique combinations of maternal and paternal chromosome in each gamete.</a:t>
            </a:r>
          </a:p>
          <a:p>
            <a:pPr marL="457200" lvl="1" indent="0">
              <a:buFont typeface="Arial" panose="020B0604020202020204" pitchFamily="34" charset="0"/>
              <a:buNone/>
            </a:pPr>
            <a:r>
              <a:rPr lang="en-US" altLang="en-US"/>
              <a:t>2. Physical exchange of DNA between maternal and paternal homologs (crossing over with non-sister chromatids) creates entirely new combinations of alleles on each chromosome.</a:t>
            </a:r>
          </a:p>
          <a:p>
            <a:pPr marL="457200" lvl="1" indent="0"/>
            <a:endParaRPr lang="en-US" altLang="en-US"/>
          </a:p>
        </p:txBody>
      </p:sp>
    </p:spTree>
    <p:extLst>
      <p:ext uri="{BB962C8B-B14F-4D97-AF65-F5344CB8AC3E}">
        <p14:creationId xmlns:p14="http://schemas.microsoft.com/office/powerpoint/2010/main" val="3998752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84018452-D2F0-054E-87C1-5B9D16BD8E4A}"/>
              </a:ext>
            </a:extLst>
          </p:cNvPr>
          <p:cNvSpPr>
            <a:spLocks noGrp="1"/>
          </p:cNvSpPr>
          <p:nvPr>
            <p:ph type="title"/>
          </p:nvPr>
        </p:nvSpPr>
        <p:spPr>
          <a:xfrm>
            <a:off x="457200" y="80272"/>
            <a:ext cx="8229600" cy="1143000"/>
          </a:xfrm>
        </p:spPr>
        <p:txBody>
          <a:bodyPr/>
          <a:lstStyle/>
          <a:p>
            <a:r>
              <a:rPr lang="en-US" altLang="en-US" dirty="0"/>
              <a:t>Basic concept of probability</a:t>
            </a:r>
          </a:p>
        </p:txBody>
      </p:sp>
      <p:sp>
        <p:nvSpPr>
          <p:cNvPr id="36866" name="TextBox 2">
            <a:extLst>
              <a:ext uri="{FF2B5EF4-FFF2-40B4-BE49-F238E27FC236}">
                <a16:creationId xmlns:a16="http://schemas.microsoft.com/office/drawing/2014/main" id="{A03F96C0-E257-E042-9934-D4A1FD6AD118}"/>
              </a:ext>
            </a:extLst>
          </p:cNvPr>
          <p:cNvSpPr txBox="1">
            <a:spLocks noChangeArrowheads="1"/>
          </p:cNvSpPr>
          <p:nvPr/>
        </p:nvSpPr>
        <p:spPr bwMode="auto">
          <a:xfrm>
            <a:off x="914400" y="1066800"/>
            <a:ext cx="6781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3600" dirty="0">
                <a:latin typeface="Arial" panose="020B0604020202020204" pitchFamily="34" charset="0"/>
              </a:rPr>
              <a:t>Number of combinations when 2 possibilities exist for each individual item  = 2</a:t>
            </a:r>
            <a:r>
              <a:rPr lang="en-US" altLang="en-US" sz="3600" baseline="30000" dirty="0">
                <a:latin typeface="Arial" panose="020B0604020202020204" pitchFamily="34" charset="0"/>
              </a:rPr>
              <a:t>n</a:t>
            </a:r>
          </a:p>
          <a:p>
            <a:pPr eaLnBrk="1" hangingPunct="1">
              <a:spcBef>
                <a:spcPct val="0"/>
              </a:spcBef>
              <a:buFontTx/>
              <a:buNone/>
            </a:pPr>
            <a:endParaRPr lang="en-US" altLang="en-US" sz="3600" dirty="0">
              <a:latin typeface="Arial" panose="020B0604020202020204" pitchFamily="34" charset="0"/>
            </a:endParaRPr>
          </a:p>
          <a:p>
            <a:pPr eaLnBrk="1" hangingPunct="1">
              <a:spcBef>
                <a:spcPct val="0"/>
              </a:spcBef>
              <a:buFontTx/>
              <a:buNone/>
            </a:pPr>
            <a:r>
              <a:rPr lang="en-US" altLang="en-US" dirty="0">
                <a:latin typeface="Arial" panose="020B0604020202020204" pitchFamily="34" charset="0"/>
              </a:rPr>
              <a:t>(Coins represent 2-possibility situations)</a:t>
            </a:r>
          </a:p>
          <a:p>
            <a:pPr eaLnBrk="1" hangingPunct="1">
              <a:spcBef>
                <a:spcPct val="0"/>
              </a:spcBef>
              <a:buFontTx/>
              <a:buNone/>
            </a:pPr>
            <a:endParaRPr lang="en-US" altLang="en-US" sz="3600" dirty="0">
              <a:latin typeface="Arial" panose="020B0604020202020204" pitchFamily="34" charset="0"/>
            </a:endParaRPr>
          </a:p>
          <a:p>
            <a:pPr eaLnBrk="1" hangingPunct="1">
              <a:spcBef>
                <a:spcPct val="0"/>
              </a:spcBef>
              <a:buFontTx/>
              <a:buNone/>
            </a:pPr>
            <a:r>
              <a:rPr lang="en-US" altLang="en-US" sz="3600" u="sng" dirty="0">
                <a:latin typeface="Arial" panose="020B0604020202020204" pitchFamily="34" charset="0"/>
              </a:rPr>
              <a:t>For n=3 chromosomes</a:t>
            </a:r>
            <a:r>
              <a:rPr lang="en-US" altLang="en-US" sz="3600" dirty="0">
                <a:latin typeface="Arial" panose="020B0604020202020204" pitchFamily="34" charset="0"/>
              </a:rPr>
              <a:t>, gametes can have 2</a:t>
            </a:r>
            <a:r>
              <a:rPr lang="en-US" altLang="en-US" sz="3600" baseline="30000" dirty="0">
                <a:latin typeface="Arial" panose="020B0604020202020204" pitchFamily="34" charset="0"/>
              </a:rPr>
              <a:t>3 </a:t>
            </a:r>
            <a:r>
              <a:rPr lang="en-US" altLang="en-US" sz="3600" dirty="0">
                <a:latin typeface="Arial" panose="020B0604020202020204" pitchFamily="34" charset="0"/>
              </a:rPr>
              <a:t>=8 unique combinations of chromosomes</a:t>
            </a:r>
            <a:endParaRPr lang="en-US" altLang="en-US" sz="3600" baseline="30000" dirty="0">
              <a:latin typeface="Arial" panose="020B0604020202020204" pitchFamily="34" charset="0"/>
            </a:endParaRPr>
          </a:p>
        </p:txBody>
      </p:sp>
    </p:spTree>
    <p:extLst>
      <p:ext uri="{BB962C8B-B14F-4D97-AF65-F5344CB8AC3E}">
        <p14:creationId xmlns:p14="http://schemas.microsoft.com/office/powerpoint/2010/main" val="3894090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E22252D5-DCE0-9349-96F8-E544F38A9905}"/>
              </a:ext>
            </a:extLst>
          </p:cNvPr>
          <p:cNvSpPr>
            <a:spLocks noGrp="1"/>
          </p:cNvSpPr>
          <p:nvPr>
            <p:ph type="title"/>
          </p:nvPr>
        </p:nvSpPr>
        <p:spPr>
          <a:xfrm>
            <a:off x="381000" y="0"/>
            <a:ext cx="8305800" cy="1828800"/>
          </a:xfrm>
        </p:spPr>
        <p:txBody>
          <a:bodyPr/>
          <a:lstStyle/>
          <a:p>
            <a:pPr algn="l"/>
            <a:r>
              <a:rPr lang="en-US" altLang="en-US" sz="3200"/>
              <a:t>How many  unique combinations of maternal and paternal chromosomes can occur in human egg/ova and sperm? n=23</a:t>
            </a:r>
          </a:p>
        </p:txBody>
      </p:sp>
      <p:sp>
        <p:nvSpPr>
          <p:cNvPr id="39939" name="Content Placeholder 2">
            <a:extLst>
              <a:ext uri="{FF2B5EF4-FFF2-40B4-BE49-F238E27FC236}">
                <a16:creationId xmlns:a16="http://schemas.microsoft.com/office/drawing/2014/main" id="{2D128F8A-496D-BD4D-BC99-C973DA422ED4}"/>
              </a:ext>
            </a:extLst>
          </p:cNvPr>
          <p:cNvSpPr>
            <a:spLocks noGrp="1"/>
          </p:cNvSpPr>
          <p:nvPr>
            <p:ph idx="1"/>
          </p:nvPr>
        </p:nvSpPr>
        <p:spPr>
          <a:xfrm>
            <a:off x="304800" y="2209800"/>
            <a:ext cx="8305800" cy="4114800"/>
          </a:xfrm>
        </p:spPr>
        <p:txBody>
          <a:bodyPr rtlCol="0">
            <a:normAutofit fontScale="92500" lnSpcReduction="20000"/>
          </a:bodyPr>
          <a:lstStyle/>
          <a:p>
            <a:pPr fontAlgn="auto">
              <a:spcAft>
                <a:spcPts val="0"/>
              </a:spcAft>
              <a:buFont typeface="Arial"/>
              <a:buChar char="•"/>
              <a:defRPr/>
            </a:pPr>
            <a:r>
              <a:rPr lang="en-US" sz="4800" dirty="0">
                <a:ea typeface="+mn-ea"/>
                <a:cs typeface="+mn-cs"/>
              </a:rPr>
              <a:t>2</a:t>
            </a:r>
            <a:r>
              <a:rPr lang="en-US" sz="4800" baseline="30000" dirty="0">
                <a:ea typeface="+mn-ea"/>
                <a:cs typeface="+mn-cs"/>
              </a:rPr>
              <a:t>23 </a:t>
            </a:r>
            <a:r>
              <a:rPr lang="en-US" sz="4800" dirty="0">
                <a:ea typeface="+mn-ea"/>
                <a:cs typeface="+mn-cs"/>
              </a:rPr>
              <a:t>= </a:t>
            </a:r>
            <a:r>
              <a:rPr lang="en-US" sz="4800" u="sng" dirty="0">
                <a:ea typeface="+mn-ea"/>
                <a:cs typeface="+mn-cs"/>
              </a:rPr>
              <a:t>8, 388, 608   </a:t>
            </a:r>
            <a:r>
              <a:rPr lang="en-US" sz="4800" dirty="0">
                <a:solidFill>
                  <a:srgbClr val="FF0000"/>
                </a:solidFill>
                <a:ea typeface="+mn-ea"/>
                <a:cs typeface="+mn-cs"/>
              </a:rPr>
              <a:t>combinations in gametes (gametic combinations)!!</a:t>
            </a:r>
          </a:p>
          <a:p>
            <a:pPr fontAlgn="auto">
              <a:spcAft>
                <a:spcPts val="0"/>
              </a:spcAft>
              <a:buFont typeface="Arial"/>
              <a:buChar char="•"/>
              <a:defRPr/>
            </a:pPr>
            <a:r>
              <a:rPr lang="en-US" sz="4800" dirty="0">
                <a:ea typeface="+mn-ea"/>
                <a:cs typeface="+mn-cs"/>
              </a:rPr>
              <a:t>Translation? The eggs and sperm </a:t>
            </a:r>
            <a:r>
              <a:rPr lang="en-US" sz="4800" u="sng" dirty="0">
                <a:ea typeface="+mn-ea"/>
                <a:cs typeface="+mn-cs"/>
              </a:rPr>
              <a:t>you</a:t>
            </a:r>
            <a:r>
              <a:rPr lang="en-US" sz="4800" dirty="0">
                <a:ea typeface="+mn-ea"/>
                <a:cs typeface="+mn-cs"/>
              </a:rPr>
              <a:t> make, combine your mom’s and your dad’s homologous chromosomes in over 8 million combinations.</a:t>
            </a:r>
          </a:p>
        </p:txBody>
      </p:sp>
    </p:spTree>
    <p:extLst>
      <p:ext uri="{BB962C8B-B14F-4D97-AF65-F5344CB8AC3E}">
        <p14:creationId xmlns:p14="http://schemas.microsoft.com/office/powerpoint/2010/main" val="3940455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509A2FF5-43B7-6D49-BCAB-5A137ED45B09}"/>
              </a:ext>
            </a:extLst>
          </p:cNvPr>
          <p:cNvSpPr>
            <a:spLocks noGrp="1"/>
          </p:cNvSpPr>
          <p:nvPr>
            <p:ph type="title"/>
          </p:nvPr>
        </p:nvSpPr>
        <p:spPr/>
        <p:txBody>
          <a:bodyPr/>
          <a:lstStyle/>
          <a:p>
            <a:r>
              <a:rPr lang="en-US" altLang="en-US" sz="3200"/>
              <a:t>How may different types of zygotes can be formed  when human  sperm and ova fuse? </a:t>
            </a:r>
          </a:p>
        </p:txBody>
      </p:sp>
      <p:sp>
        <p:nvSpPr>
          <p:cNvPr id="38914" name="Content Placeholder 2">
            <a:extLst>
              <a:ext uri="{FF2B5EF4-FFF2-40B4-BE49-F238E27FC236}">
                <a16:creationId xmlns:a16="http://schemas.microsoft.com/office/drawing/2014/main" id="{B2FC57A3-03A1-1F4B-934B-8F086380B22E}"/>
              </a:ext>
            </a:extLst>
          </p:cNvPr>
          <p:cNvSpPr>
            <a:spLocks noGrp="1"/>
          </p:cNvSpPr>
          <p:nvPr>
            <p:ph idx="1"/>
          </p:nvPr>
        </p:nvSpPr>
        <p:spPr/>
        <p:txBody>
          <a:bodyPr/>
          <a:lstStyle/>
          <a:p>
            <a:r>
              <a:rPr lang="en-US" altLang="en-US" sz="4000"/>
              <a:t>2</a:t>
            </a:r>
            <a:r>
              <a:rPr lang="en-US" altLang="en-US" sz="4000" baseline="30000"/>
              <a:t>23 </a:t>
            </a:r>
            <a:r>
              <a:rPr lang="en-US" altLang="en-US" sz="4000"/>
              <a:t>(sperm)      X     2</a:t>
            </a:r>
            <a:r>
              <a:rPr lang="en-US" altLang="en-US" sz="4000" baseline="30000"/>
              <a:t>23</a:t>
            </a:r>
            <a:r>
              <a:rPr lang="en-US" altLang="en-US" sz="4000"/>
              <a:t>(ova)  = 2</a:t>
            </a:r>
            <a:r>
              <a:rPr lang="en-US" altLang="en-US" sz="4000" baseline="30000"/>
              <a:t>46</a:t>
            </a:r>
          </a:p>
          <a:p>
            <a:pPr>
              <a:buFont typeface="Arial" panose="020B0604020202020204" pitchFamily="34" charset="0"/>
              <a:buNone/>
            </a:pPr>
            <a:r>
              <a:rPr lang="en-US" altLang="en-US" sz="4000" baseline="30000"/>
              <a:t>(gametic combinations)		(gametic combinations)</a:t>
            </a:r>
          </a:p>
          <a:p>
            <a:pPr>
              <a:buFont typeface="Arial" panose="020B0604020202020204" pitchFamily="34" charset="0"/>
              <a:buNone/>
            </a:pPr>
            <a:endParaRPr lang="en-US" altLang="en-US" sz="4000" baseline="30000"/>
          </a:p>
          <a:p>
            <a:pPr>
              <a:buFont typeface="Arial" panose="020B0604020202020204" pitchFamily="34" charset="0"/>
              <a:buNone/>
            </a:pPr>
            <a:r>
              <a:rPr lang="en-US" altLang="en-US" sz="4000"/>
              <a:t>~ 7 X 10</a:t>
            </a:r>
            <a:r>
              <a:rPr lang="en-US" altLang="en-US" sz="4000" baseline="30000"/>
              <a:t>13  </a:t>
            </a:r>
            <a:r>
              <a:rPr lang="en-US" altLang="en-US" sz="4000">
                <a:solidFill>
                  <a:srgbClr val="FF0000"/>
                </a:solidFill>
              </a:rPr>
              <a:t>zygotic combinations!  </a:t>
            </a:r>
          </a:p>
          <a:p>
            <a:pPr>
              <a:buFont typeface="Arial" panose="020B0604020202020204" pitchFamily="34" charset="0"/>
              <a:buNone/>
            </a:pPr>
            <a:endParaRPr lang="en-US" altLang="en-US" sz="4000">
              <a:solidFill>
                <a:srgbClr val="FF0000"/>
              </a:solidFill>
            </a:endParaRPr>
          </a:p>
        </p:txBody>
      </p:sp>
    </p:spTree>
    <p:extLst>
      <p:ext uri="{BB962C8B-B14F-4D97-AF65-F5344CB8AC3E}">
        <p14:creationId xmlns:p14="http://schemas.microsoft.com/office/powerpoint/2010/main" val="933039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82C6359B-9484-6F4B-A55D-10A2C0D255F0}"/>
              </a:ext>
            </a:extLst>
          </p:cNvPr>
          <p:cNvSpPr>
            <a:spLocks noGrp="1"/>
          </p:cNvSpPr>
          <p:nvPr>
            <p:ph type="title"/>
          </p:nvPr>
        </p:nvSpPr>
        <p:spPr/>
        <p:txBody>
          <a:bodyPr/>
          <a:lstStyle/>
          <a:p>
            <a:r>
              <a:rPr lang="en-US" altLang="en-US"/>
              <a:t>Crossing over creates more variation</a:t>
            </a:r>
          </a:p>
        </p:txBody>
      </p:sp>
      <p:sp>
        <p:nvSpPr>
          <p:cNvPr id="40962" name="Content Placeholder 2">
            <a:extLst>
              <a:ext uri="{FF2B5EF4-FFF2-40B4-BE49-F238E27FC236}">
                <a16:creationId xmlns:a16="http://schemas.microsoft.com/office/drawing/2014/main" id="{74F1B560-71E2-7C4C-A9F0-B7A67B27EFD4}"/>
              </a:ext>
            </a:extLst>
          </p:cNvPr>
          <p:cNvSpPr>
            <a:spLocks noGrp="1"/>
          </p:cNvSpPr>
          <p:nvPr>
            <p:ph idx="1"/>
          </p:nvPr>
        </p:nvSpPr>
        <p:spPr/>
        <p:txBody>
          <a:bodyPr/>
          <a:lstStyle/>
          <a:p>
            <a:r>
              <a:rPr lang="en-US" altLang="en-US"/>
              <a:t>Recall that the pairing of homologs during prophase I facilitates the exchange of portions of each homolog.</a:t>
            </a:r>
          </a:p>
          <a:p>
            <a:endParaRPr lang="en-US" altLang="en-US"/>
          </a:p>
          <a:p>
            <a:r>
              <a:rPr lang="en-US" altLang="en-US"/>
              <a:t>So the chromosomes you receive from your parents are combined in unique ways before they are distributed to your gametes.</a:t>
            </a:r>
          </a:p>
        </p:txBody>
      </p:sp>
    </p:spTree>
    <p:extLst>
      <p:ext uri="{BB962C8B-B14F-4D97-AF65-F5344CB8AC3E}">
        <p14:creationId xmlns:p14="http://schemas.microsoft.com/office/powerpoint/2010/main" val="4017059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2329</TotalTime>
  <Words>1402</Words>
  <Application>Microsoft Macintosh PowerPoint</Application>
  <PresentationFormat>On-screen Show (4:3)</PresentationFormat>
  <Paragraphs>140</Paragraphs>
  <Slides>28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Lecture 7 Sept. 13th ,2019</vt:lpstr>
      <vt:lpstr>Where were we?</vt:lpstr>
      <vt:lpstr>Some differences in male and female gametogenesis (see handouts given in lab)</vt:lpstr>
      <vt:lpstr>More differences…</vt:lpstr>
      <vt:lpstr>Meiosis creates gametes with genetic variability</vt:lpstr>
      <vt:lpstr>Basic concept of probability</vt:lpstr>
      <vt:lpstr>How many  unique combinations of maternal and paternal chromosomes can occur in human egg/ova and sperm? n=23</vt:lpstr>
      <vt:lpstr>How may different types of zygotes can be formed  when human  sperm and ova fuse? </vt:lpstr>
      <vt:lpstr>Crossing over creates more variation</vt:lpstr>
      <vt:lpstr>The chromosomes in gametes are mixtures of the homologous pairs in somatic cells.</vt:lpstr>
      <vt:lpstr>PowerPoint Presentation</vt:lpstr>
      <vt:lpstr>PowerPoint Presentation</vt:lpstr>
      <vt:lpstr>Occasionally mistakes occur during meiosis…</vt:lpstr>
      <vt:lpstr>Is this a big deal?</vt:lpstr>
      <vt:lpstr>PowerPoint Presentation</vt:lpstr>
      <vt:lpstr>PowerPoint Presentation</vt:lpstr>
      <vt:lpstr>Terminology </vt:lpstr>
      <vt:lpstr>Rare cases of aneuploidy with full-term development   (Normal human [46, XX ]or [46, XY])</vt:lpstr>
      <vt:lpstr>PowerPoint Presentation</vt:lpstr>
      <vt:lpstr>What, on chromosome 21, causes Down Syndrome?</vt:lpstr>
      <vt:lpstr>Critical thinking… </vt:lpstr>
      <vt:lpstr>Non-disjunction (as observed frequency of these syndromes--- seems to increase with age of the parents)</vt:lpstr>
      <vt:lpstr>Age of the father is also a significant risk factor for Down Syndrome. (Summary of  one 2003 study)  </vt:lpstr>
      <vt:lpstr>Partial aneuploidy </vt:lpstr>
      <vt:lpstr>Down syndrome can occur if part of chromosome 21 is present in an extra copy</vt:lpstr>
      <vt:lpstr>PowerPoint Presentation</vt:lpstr>
      <vt:lpstr>A second example of abnormal number of chromosomes is called: Euploidy</vt:lpstr>
      <vt:lpstr>How can euploidy happen?</vt:lpstr>
    </vt:vector>
  </TitlesOfParts>
  <Company>Minot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Genetics Biol 215 Minot State University</dc:title>
  <dc:creator>Heidi Super</dc:creator>
  <cp:lastModifiedBy>Super, Heidi</cp:lastModifiedBy>
  <cp:revision>105</cp:revision>
  <cp:lastPrinted>2019-08-30T11:14:22Z</cp:lastPrinted>
  <dcterms:created xsi:type="dcterms:W3CDTF">2009-01-13T16:11:47Z</dcterms:created>
  <dcterms:modified xsi:type="dcterms:W3CDTF">2019-09-13T10:30:26Z</dcterms:modified>
</cp:coreProperties>
</file>